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6"/>
  </p:notesMasterIdLst>
  <p:sldIdLst>
    <p:sldId id="256" r:id="rId2"/>
    <p:sldId id="259" r:id="rId3"/>
    <p:sldId id="302" r:id="rId4"/>
    <p:sldId id="305" r:id="rId5"/>
    <p:sldId id="306" r:id="rId6"/>
    <p:sldId id="295" r:id="rId7"/>
    <p:sldId id="310" r:id="rId8"/>
    <p:sldId id="304" r:id="rId9"/>
    <p:sldId id="289" r:id="rId10"/>
    <p:sldId id="258" r:id="rId11"/>
    <p:sldId id="315" r:id="rId12"/>
    <p:sldId id="316" r:id="rId13"/>
    <p:sldId id="317" r:id="rId14"/>
    <p:sldId id="311" r:id="rId15"/>
    <p:sldId id="312" r:id="rId16"/>
    <p:sldId id="314" r:id="rId17"/>
    <p:sldId id="313" r:id="rId18"/>
    <p:sldId id="260" r:id="rId19"/>
    <p:sldId id="261" r:id="rId20"/>
    <p:sldId id="294" r:id="rId21"/>
    <p:sldId id="290" r:id="rId22"/>
    <p:sldId id="293" r:id="rId23"/>
    <p:sldId id="291" r:id="rId24"/>
    <p:sldId id="292" r:id="rId25"/>
    <p:sldId id="308" r:id="rId26"/>
    <p:sldId id="309" r:id="rId27"/>
    <p:sldId id="307" r:id="rId28"/>
    <p:sldId id="299" r:id="rId29"/>
    <p:sldId id="296" r:id="rId30"/>
    <p:sldId id="297" r:id="rId31"/>
    <p:sldId id="300" r:id="rId32"/>
    <p:sldId id="301" r:id="rId33"/>
    <p:sldId id="298" r:id="rId34"/>
    <p:sldId id="288" r:id="rId35"/>
  </p:sldIdLst>
  <p:sldSz cx="12192000" cy="6858000"/>
  <p:notesSz cx="6858000" cy="9144000"/>
  <p:embeddedFontLst>
    <p:embeddedFont>
      <p:font typeface="Cambria Math" panose="02040503050406030204" pitchFamily="18" charset="0"/>
      <p:regular r:id="rId37"/>
    </p:embeddedFont>
    <p:embeddedFont>
      <p:font typeface="SBL Hebrew" panose="02000000000000000000" pitchFamily="2" charset="-79"/>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5" autoAdjust="0"/>
  </p:normalViewPr>
  <p:slideViewPr>
    <p:cSldViewPr snapToGrid="0">
      <p:cViewPr varScale="1">
        <p:scale>
          <a:sx n="81" d="100"/>
          <a:sy n="81" d="100"/>
        </p:scale>
        <p:origin x="114" y="168"/>
      </p:cViewPr>
      <p:guideLst/>
    </p:cSldViewPr>
  </p:slideViewPr>
  <p:notesTextViewPr>
    <p:cViewPr>
      <p:scale>
        <a:sx n="1" d="1"/>
        <a:sy n="1" d="1"/>
      </p:scale>
      <p:origin x="0" y="0"/>
    </p:cViewPr>
  </p:notesTextViewPr>
  <p:notesViewPr>
    <p:cSldViewPr snapToGrid="0">
      <p:cViewPr varScale="1">
        <p:scale>
          <a:sx n="82" d="100"/>
          <a:sy n="82" d="100"/>
        </p:scale>
        <p:origin x="205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8533C-F1C0-46A2-B8E7-3916887DA80D}" type="datetimeFigureOut">
              <a:rPr lang="en-GB" smtClean="0"/>
              <a:t>27/12/2024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0A66E-2ECE-423A-83F7-6DFD930799F3}" type="slidenum">
              <a:rPr lang="en-GB" smtClean="0"/>
              <a:t>‹#›</a:t>
            </a:fld>
            <a:endParaRPr lang="en-GB" dirty="0"/>
          </a:p>
        </p:txBody>
      </p:sp>
    </p:spTree>
    <p:extLst>
      <p:ext uri="{BB962C8B-B14F-4D97-AF65-F5344CB8AC3E}">
        <p14:creationId xmlns:p14="http://schemas.microsoft.com/office/powerpoint/2010/main" val="139418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B0A66E-2ECE-423A-83F7-6DFD930799F3}" type="slidenum">
              <a:rPr lang="en-GB" smtClean="0"/>
              <a:t>2</a:t>
            </a:fld>
            <a:endParaRPr lang="en-GB" dirty="0"/>
          </a:p>
        </p:txBody>
      </p:sp>
    </p:spTree>
    <p:extLst>
      <p:ext uri="{BB962C8B-B14F-4D97-AF65-F5344CB8AC3E}">
        <p14:creationId xmlns:p14="http://schemas.microsoft.com/office/powerpoint/2010/main" val="61004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Chrio</a:t>
            </a:r>
            <a:r>
              <a:rPr lang="en-GB" dirty="0"/>
              <a:t> Mashiach </a:t>
            </a:r>
            <a:r>
              <a:rPr lang="en-GB" dirty="0" err="1"/>
              <a:t>Annoint</a:t>
            </a:r>
            <a:endParaRPr lang="en-GB" dirty="0"/>
          </a:p>
        </p:txBody>
      </p:sp>
      <p:sp>
        <p:nvSpPr>
          <p:cNvPr id="4" name="Slide Number Placeholder 3"/>
          <p:cNvSpPr>
            <a:spLocks noGrp="1"/>
          </p:cNvSpPr>
          <p:nvPr>
            <p:ph type="sldNum" sz="quarter" idx="5"/>
          </p:nvPr>
        </p:nvSpPr>
        <p:spPr/>
        <p:txBody>
          <a:bodyPr/>
          <a:lstStyle/>
          <a:p>
            <a:fld id="{D5B0A66E-2ECE-423A-83F7-6DFD930799F3}" type="slidenum">
              <a:rPr lang="en-GB" smtClean="0"/>
              <a:t>10</a:t>
            </a:fld>
            <a:endParaRPr lang="en-GB"/>
          </a:p>
        </p:txBody>
      </p:sp>
    </p:spTree>
    <p:extLst>
      <p:ext uri="{BB962C8B-B14F-4D97-AF65-F5344CB8AC3E}">
        <p14:creationId xmlns:p14="http://schemas.microsoft.com/office/powerpoint/2010/main" val="121519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26pt. 2pt more than recommended minimum. </a:t>
            </a:r>
            <a:r>
              <a:rPr lang="en-GB" dirty="0">
                <a:highlight>
                  <a:srgbClr val="00FF00"/>
                </a:highlight>
              </a:rPr>
              <a:t>Green</a:t>
            </a:r>
            <a:r>
              <a:rPr lang="en-GB" dirty="0"/>
              <a:t> for the goody, red for the baddy, yellow for the numbers</a:t>
            </a:r>
          </a:p>
        </p:txBody>
      </p:sp>
      <p:sp>
        <p:nvSpPr>
          <p:cNvPr id="4" name="Slide Number Placeholder 3"/>
          <p:cNvSpPr>
            <a:spLocks noGrp="1"/>
          </p:cNvSpPr>
          <p:nvPr>
            <p:ph type="sldNum" sz="quarter" idx="5"/>
          </p:nvPr>
        </p:nvSpPr>
        <p:spPr/>
        <p:txBody>
          <a:bodyPr/>
          <a:lstStyle/>
          <a:p>
            <a:fld id="{D5B0A66E-2ECE-423A-83F7-6DFD930799F3}" type="slidenum">
              <a:rPr lang="en-GB" smtClean="0"/>
              <a:t>18</a:t>
            </a:fld>
            <a:endParaRPr lang="en-GB"/>
          </a:p>
        </p:txBody>
      </p:sp>
    </p:spTree>
    <p:extLst>
      <p:ext uri="{BB962C8B-B14F-4D97-AF65-F5344CB8AC3E}">
        <p14:creationId xmlns:p14="http://schemas.microsoft.com/office/powerpoint/2010/main" val="250843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Alphabetical Analysis, **Part 4, R to S, p.252. SEVENTY WEEKS p. 248. Also Part 9 p. 219. SEVENTY WEEKS p. 209-223. </a:t>
            </a:r>
          </a:p>
        </p:txBody>
      </p:sp>
      <p:sp>
        <p:nvSpPr>
          <p:cNvPr id="4" name="Slide Number Placeholder 3"/>
          <p:cNvSpPr>
            <a:spLocks noGrp="1"/>
          </p:cNvSpPr>
          <p:nvPr>
            <p:ph type="sldNum" sz="quarter" idx="5"/>
          </p:nvPr>
        </p:nvSpPr>
        <p:spPr/>
        <p:txBody>
          <a:bodyPr/>
          <a:lstStyle/>
          <a:p>
            <a:fld id="{D5B0A66E-2ECE-423A-83F7-6DFD930799F3}" type="slidenum">
              <a:rPr lang="en-GB" smtClean="0"/>
              <a:t>19</a:t>
            </a:fld>
            <a:endParaRPr lang="en-GB"/>
          </a:p>
        </p:txBody>
      </p:sp>
    </p:spTree>
    <p:extLst>
      <p:ext uri="{BB962C8B-B14F-4D97-AF65-F5344CB8AC3E}">
        <p14:creationId xmlns:p14="http://schemas.microsoft.com/office/powerpoint/2010/main" val="38495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B0A66E-2ECE-423A-83F7-6DFD930799F3}" type="slidenum">
              <a:rPr lang="en-GB" smtClean="0"/>
              <a:t>20</a:t>
            </a:fld>
            <a:endParaRPr lang="en-GB" dirty="0"/>
          </a:p>
        </p:txBody>
      </p:sp>
    </p:spTree>
    <p:extLst>
      <p:ext uri="{BB962C8B-B14F-4D97-AF65-F5344CB8AC3E}">
        <p14:creationId xmlns:p14="http://schemas.microsoft.com/office/powerpoint/2010/main" val="286562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JETS = Journal of the Evangelical Theological Society</a:t>
            </a:r>
          </a:p>
        </p:txBody>
      </p:sp>
      <p:sp>
        <p:nvSpPr>
          <p:cNvPr id="4" name="Slide Number Placeholder 3"/>
          <p:cNvSpPr>
            <a:spLocks noGrp="1"/>
          </p:cNvSpPr>
          <p:nvPr>
            <p:ph type="sldNum" sz="quarter" idx="5"/>
          </p:nvPr>
        </p:nvSpPr>
        <p:spPr/>
        <p:txBody>
          <a:bodyPr/>
          <a:lstStyle/>
          <a:p>
            <a:fld id="{D5B0A66E-2ECE-423A-83F7-6DFD930799F3}" type="slidenum">
              <a:rPr lang="en-GB" smtClean="0"/>
              <a:t>22</a:t>
            </a:fld>
            <a:endParaRPr lang="en-GB" dirty="0"/>
          </a:p>
        </p:txBody>
      </p:sp>
    </p:spTree>
    <p:extLst>
      <p:ext uri="{BB962C8B-B14F-4D97-AF65-F5344CB8AC3E}">
        <p14:creationId xmlns:p14="http://schemas.microsoft.com/office/powerpoint/2010/main" val="415071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same names: </a:t>
            </a:r>
            <a:r>
              <a:rPr lang="en-GB" dirty="0" err="1"/>
              <a:t>Jehoram</a:t>
            </a:r>
            <a:r>
              <a:rPr lang="en-GB" dirty="0"/>
              <a:t> (contemporary as well ), Jehoash (of Judah, also kept in temple). Jeroboam I II, Zechariah, Hoshea, Manasseh</a:t>
            </a:r>
          </a:p>
        </p:txBody>
      </p:sp>
      <p:sp>
        <p:nvSpPr>
          <p:cNvPr id="4" name="Slide Number Placeholder 3"/>
          <p:cNvSpPr>
            <a:spLocks noGrp="1"/>
          </p:cNvSpPr>
          <p:nvPr>
            <p:ph type="sldNum" sz="quarter" idx="5"/>
          </p:nvPr>
        </p:nvSpPr>
        <p:spPr/>
        <p:txBody>
          <a:bodyPr/>
          <a:lstStyle/>
          <a:p>
            <a:fld id="{D5B0A66E-2ECE-423A-83F7-6DFD930799F3}" type="slidenum">
              <a:rPr lang="en-GB" smtClean="0"/>
              <a:t>29</a:t>
            </a:fld>
            <a:endParaRPr lang="en-GB" dirty="0"/>
          </a:p>
        </p:txBody>
      </p:sp>
    </p:spTree>
    <p:extLst>
      <p:ext uri="{BB962C8B-B14F-4D97-AF65-F5344CB8AC3E}">
        <p14:creationId xmlns:p14="http://schemas.microsoft.com/office/powerpoint/2010/main" val="22897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B0A66E-2ECE-423A-83F7-6DFD930799F3}" type="slidenum">
              <a:rPr lang="en-GB" smtClean="0"/>
              <a:t>31</a:t>
            </a:fld>
            <a:endParaRPr lang="en-GB" dirty="0"/>
          </a:p>
        </p:txBody>
      </p:sp>
    </p:spTree>
    <p:extLst>
      <p:ext uri="{BB962C8B-B14F-4D97-AF65-F5344CB8AC3E}">
        <p14:creationId xmlns:p14="http://schemas.microsoft.com/office/powerpoint/2010/main" val="194283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Animations, Animation pane (2x) , Select picture, Pull down, effect options drum, chime, push</a:t>
            </a:r>
          </a:p>
        </p:txBody>
      </p:sp>
      <p:sp>
        <p:nvSpPr>
          <p:cNvPr id="4" name="Slide Number Placeholder 3"/>
          <p:cNvSpPr>
            <a:spLocks noGrp="1"/>
          </p:cNvSpPr>
          <p:nvPr>
            <p:ph type="sldNum" sz="quarter" idx="5"/>
          </p:nvPr>
        </p:nvSpPr>
        <p:spPr/>
        <p:txBody>
          <a:bodyPr/>
          <a:lstStyle/>
          <a:p>
            <a:fld id="{D5B0A66E-2ECE-423A-83F7-6DFD930799F3}" type="slidenum">
              <a:rPr lang="en-GB" smtClean="0"/>
              <a:t>34</a:t>
            </a:fld>
            <a:endParaRPr lang="en-GB" dirty="0"/>
          </a:p>
        </p:txBody>
      </p:sp>
    </p:spTree>
    <p:extLst>
      <p:ext uri="{BB962C8B-B14F-4D97-AF65-F5344CB8AC3E}">
        <p14:creationId xmlns:p14="http://schemas.microsoft.com/office/powerpoint/2010/main" val="80700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7793-5FFD-4EBB-7B0C-F486F9A8E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BBCBCF-DA68-860E-2682-777C411E2C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F4EDC7-7896-5380-E6FC-88FB429FDD5C}"/>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E82BE3F6-A55F-9474-BFF0-CE831D63E8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F30625-95F2-C752-BC73-CA837B17116A}"/>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106009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0B80-E35C-1F24-C5FB-A23DD0291C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171F1-D06E-61A6-3043-B61EAF37C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7D4915-C761-EB7C-94B2-5E95063ADB2A}"/>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148265CD-01E4-CD44-ED69-FFBD66CC0DC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D98E93-AD70-DCA6-4669-66922BB4933C}"/>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304618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A27DA-78A2-8731-B4B8-5CF7F498D0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A3A2B9-34B2-9C65-988D-3CEE460C5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92762-E214-B82C-B67F-7C4BBA99EF6B}"/>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A1E8336E-0E6D-576E-791F-41C3B193E3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8FB1C8D-42A5-D268-7EB8-9B204AB260A8}"/>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105358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2CC0-211C-775A-89FF-1AFDB0768B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2BF3E8-DC66-3A84-F1EB-72057AAF5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AEC33-A783-D085-B460-7F61859CCEDB}"/>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00CCD30D-5026-08CD-509D-D2157E8025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0D4771-4A3F-BF48-A8FA-AB66140DD7AD}"/>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204243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1969-B2DA-A62D-C703-9680943721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F8EB7D-24CA-167C-B229-22EF4FC001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D35F5-E637-0054-4527-AB70874F42F8}"/>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B44A59B9-370F-F244-602E-E78A127D707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53FF18-78DD-1CA1-6428-C88ED786EFB9}"/>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290028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12E9-B4D7-3809-475A-E2E98DA50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680539-DE3C-6ECE-2E4B-7FFA0CDE9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F46B5B-97FB-02B3-3591-02155811B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E88E9D-8F17-7796-2965-609708757CB0}"/>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6" name="Footer Placeholder 5">
            <a:extLst>
              <a:ext uri="{FF2B5EF4-FFF2-40B4-BE49-F238E27FC236}">
                <a16:creationId xmlns:a16="http://schemas.microsoft.com/office/drawing/2014/main" id="{4EB0A41F-B273-92B7-6BB6-DC34C0883E0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2176BC-1463-402D-2F68-94B7657A4C34}"/>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307431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611C-D7B1-2F3F-009E-C8E31E91F7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E46CE8-477B-601F-4AFC-60AB01FA5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BAE38-24E9-7AD4-A9BC-504F146022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6B858-35ED-6A48-B3A8-D15E05100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1E0239-5A93-F1D2-B12D-2FC0A697E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C49766-C65A-FDA2-E247-836B480D4CC0}"/>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8" name="Footer Placeholder 7">
            <a:extLst>
              <a:ext uri="{FF2B5EF4-FFF2-40B4-BE49-F238E27FC236}">
                <a16:creationId xmlns:a16="http://schemas.microsoft.com/office/drawing/2014/main" id="{91694F48-A4D9-B479-C4D2-C4926CED32C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C04A0B8-999A-6085-2465-1342D4E9CDA2}"/>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215111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AFB3-164C-9E0A-5D1E-7F502CDCBA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14A4B7-3EFE-A64A-6B37-B953D524F2FF}"/>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4" name="Footer Placeholder 3">
            <a:extLst>
              <a:ext uri="{FF2B5EF4-FFF2-40B4-BE49-F238E27FC236}">
                <a16:creationId xmlns:a16="http://schemas.microsoft.com/office/drawing/2014/main" id="{C3828D00-2150-5B0F-4258-A749DA7F562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2D8BC20-53E2-0C85-C4A8-519C0FA01DC0}"/>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85985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2C636-6DAF-6EC9-74C5-82084FD6805A}"/>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3" name="Footer Placeholder 2">
            <a:extLst>
              <a:ext uri="{FF2B5EF4-FFF2-40B4-BE49-F238E27FC236}">
                <a16:creationId xmlns:a16="http://schemas.microsoft.com/office/drawing/2014/main" id="{452112E7-5ADC-20B0-290D-B4F9EA3D0A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236695B-EE5D-DDE2-A6DD-0A91156C9BE6}"/>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116190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96F9-51DB-828B-A2C3-9F14CA8BE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F81A21-F148-FE6A-A3C6-9510AF5A5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8DA1B-19C5-A544-DC13-264FE357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48594-846C-4F62-2DA8-FEFA7949205E}"/>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6" name="Footer Placeholder 5">
            <a:extLst>
              <a:ext uri="{FF2B5EF4-FFF2-40B4-BE49-F238E27FC236}">
                <a16:creationId xmlns:a16="http://schemas.microsoft.com/office/drawing/2014/main" id="{746CC8ED-AA2F-C6B4-65A5-6B9E9B3F732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C06E2B-3819-2F80-21B9-F85DCE2C9E07}"/>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188769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6324-330E-DDF0-B16F-926BA9E257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867A90-B021-5356-25BD-7FB95D83D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582F87A-BD52-70F2-AD1E-D5832BA06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F06A6-62C5-7C6D-DD88-F7752B217C48}"/>
              </a:ext>
            </a:extLst>
          </p:cNvPr>
          <p:cNvSpPr>
            <a:spLocks noGrp="1"/>
          </p:cNvSpPr>
          <p:nvPr>
            <p:ph type="dt" sz="half" idx="10"/>
          </p:nvPr>
        </p:nvSpPr>
        <p:spPr/>
        <p:txBody>
          <a:bodyPr/>
          <a:lstStyle/>
          <a:p>
            <a:fld id="{B1D1CE89-7962-423C-9106-F5E28FA42E0D}" type="datetimeFigureOut">
              <a:rPr lang="en-GB" smtClean="0"/>
              <a:t>27/12/2024</a:t>
            </a:fld>
            <a:endParaRPr lang="en-GB" dirty="0"/>
          </a:p>
        </p:txBody>
      </p:sp>
      <p:sp>
        <p:nvSpPr>
          <p:cNvPr id="6" name="Footer Placeholder 5">
            <a:extLst>
              <a:ext uri="{FF2B5EF4-FFF2-40B4-BE49-F238E27FC236}">
                <a16:creationId xmlns:a16="http://schemas.microsoft.com/office/drawing/2014/main" id="{77718538-4469-6E54-2B79-957D2305BE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D2FBE9-E4B1-BFBD-C7EB-934212856801}"/>
              </a:ext>
            </a:extLst>
          </p:cNvPr>
          <p:cNvSpPr>
            <a:spLocks noGrp="1"/>
          </p:cNvSpPr>
          <p:nvPr>
            <p:ph type="sldNum" sz="quarter" idx="12"/>
          </p:nvPr>
        </p:nvSpPr>
        <p:spPr/>
        <p:txBody>
          <a:bodyPr/>
          <a:lstStyle/>
          <a:p>
            <a:fld id="{C865C8A1-CF78-42B4-BC04-48E8CBDCEC22}" type="slidenum">
              <a:rPr lang="en-GB" smtClean="0"/>
              <a:t>‹#›</a:t>
            </a:fld>
            <a:endParaRPr lang="en-GB" dirty="0"/>
          </a:p>
        </p:txBody>
      </p:sp>
    </p:spTree>
    <p:extLst>
      <p:ext uri="{BB962C8B-B14F-4D97-AF65-F5344CB8AC3E}">
        <p14:creationId xmlns:p14="http://schemas.microsoft.com/office/powerpoint/2010/main" val="164512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13200-5B48-07BC-D3BD-2D71D14C0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50FF8A-7F66-A53C-42D7-B6DA72884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69EAA-44B7-A52E-8CBA-F4D5F43D7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D1CE89-7962-423C-9106-F5E28FA42E0D}" type="datetimeFigureOut">
              <a:rPr lang="en-GB" smtClean="0"/>
              <a:t>27/12/2024</a:t>
            </a:fld>
            <a:endParaRPr lang="en-GB" dirty="0"/>
          </a:p>
        </p:txBody>
      </p:sp>
      <p:sp>
        <p:nvSpPr>
          <p:cNvPr id="5" name="Footer Placeholder 4">
            <a:extLst>
              <a:ext uri="{FF2B5EF4-FFF2-40B4-BE49-F238E27FC236}">
                <a16:creationId xmlns:a16="http://schemas.microsoft.com/office/drawing/2014/main" id="{977DDD3C-930E-19B4-98E8-54248748A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3D98544A-2091-A0EE-337A-585050694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65C8A1-CF78-42B4-BC04-48E8CBDCEC22}" type="slidenum">
              <a:rPr lang="en-GB" smtClean="0"/>
              <a:t>‹#›</a:t>
            </a:fld>
            <a:endParaRPr lang="en-GB" dirty="0"/>
          </a:p>
        </p:txBody>
      </p:sp>
    </p:spTree>
    <p:extLst>
      <p:ext uri="{BB962C8B-B14F-4D97-AF65-F5344CB8AC3E}">
        <p14:creationId xmlns:p14="http://schemas.microsoft.com/office/powerpoint/2010/main" val="309170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Kings_of_Israel_and_Judah#/media/File:Genealogy_of_the_kings_of_Israel_and_Judah.sv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araboveall.com/010_Tracts/01_Tract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audio" Target="../media/audio2.wav"/><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audio" Target="../media/audio3.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ndex.php?title=Brooke_Foss_Westcott&amp;oldid=68288976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arnabasaid.org/gb/resources/christmas-cards/" TargetMode="External"/><Relationship Id="rId2" Type="http://schemas.openxmlformats.org/officeDocument/2006/relationships/hyperlink" Target="https://gospelcardsetc.com/" TargetMode="External"/><Relationship Id="rId1" Type="http://schemas.openxmlformats.org/officeDocument/2006/relationships/slideLayout" Target="../slideLayouts/slideLayout2.xml"/><Relationship Id="rId5" Type="http://schemas.openxmlformats.org/officeDocument/2006/relationships/hyperlink" Target="https://www.dayone.co.uk/collections/cards-and-gifts/christmas-card" TargetMode="External"/><Relationship Id="rId4" Type="http://schemas.openxmlformats.org/officeDocument/2006/relationships/hyperlink" Target="https://justcardsdirect.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DFFB-6235-8A58-D0ED-21A3C36B9B97}"/>
              </a:ext>
            </a:extLst>
          </p:cNvPr>
          <p:cNvSpPr>
            <a:spLocks noGrp="1"/>
          </p:cNvSpPr>
          <p:nvPr>
            <p:ph type="ctrTitle"/>
          </p:nvPr>
        </p:nvSpPr>
        <p:spPr/>
        <p:txBody>
          <a:bodyPr/>
          <a:lstStyle/>
          <a:p>
            <a:r>
              <a:rPr lang="en-GB" dirty="0"/>
              <a:t>Christmas</a:t>
            </a:r>
          </a:p>
        </p:txBody>
      </p:sp>
      <p:sp>
        <p:nvSpPr>
          <p:cNvPr id="3" name="Subtitle 2">
            <a:extLst>
              <a:ext uri="{FF2B5EF4-FFF2-40B4-BE49-F238E27FC236}">
                <a16:creationId xmlns:a16="http://schemas.microsoft.com/office/drawing/2014/main" id="{9BB4C780-91D5-7CD1-7603-5BBAEDA6BB75}"/>
              </a:ext>
            </a:extLst>
          </p:cNvPr>
          <p:cNvSpPr>
            <a:spLocks noGrp="1"/>
          </p:cNvSpPr>
          <p:nvPr>
            <p:ph type="subTitle" idx="1"/>
          </p:nvPr>
        </p:nvSpPr>
        <p:spPr/>
        <p:txBody>
          <a:bodyPr/>
          <a:lstStyle/>
          <a:p>
            <a:r>
              <a:rPr lang="en-GB" dirty="0"/>
              <a:t>At the Chapel of the Opened Book</a:t>
            </a:r>
          </a:p>
          <a:p>
            <a:endParaRPr lang="en-GB" dirty="0"/>
          </a:p>
          <a:p>
            <a:r>
              <a:rPr lang="en-GB" dirty="0"/>
              <a:t>Graham Thomason</a:t>
            </a:r>
          </a:p>
        </p:txBody>
      </p:sp>
    </p:spTree>
    <p:extLst>
      <p:ext uri="{BB962C8B-B14F-4D97-AF65-F5344CB8AC3E}">
        <p14:creationId xmlns:p14="http://schemas.microsoft.com/office/powerpoint/2010/main" val="178896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C9E2-68EE-0E67-426E-64D8F3823055}"/>
              </a:ext>
            </a:extLst>
          </p:cNvPr>
          <p:cNvSpPr>
            <a:spLocks noGrp="1"/>
          </p:cNvSpPr>
          <p:nvPr>
            <p:ph type="title"/>
          </p:nvPr>
        </p:nvSpPr>
        <p:spPr/>
        <p:txBody>
          <a:bodyPr>
            <a:normAutofit/>
          </a:bodyPr>
          <a:lstStyle/>
          <a:p>
            <a:pPr algn="ctr"/>
            <a:r>
              <a:rPr lang="en-GB" dirty="0"/>
              <a:t>Promises of the Messiah</a:t>
            </a:r>
            <a:br>
              <a:rPr lang="en-GB" dirty="0"/>
            </a:br>
            <a:r>
              <a:rPr lang="en-GB" sz="3200" dirty="0"/>
              <a:t>The first announcement</a:t>
            </a:r>
          </a:p>
        </p:txBody>
      </p:sp>
      <p:sp>
        <p:nvSpPr>
          <p:cNvPr id="3" name="Content Placeholder 2">
            <a:extLst>
              <a:ext uri="{FF2B5EF4-FFF2-40B4-BE49-F238E27FC236}">
                <a16:creationId xmlns:a16="http://schemas.microsoft.com/office/drawing/2014/main" id="{F724B792-05A5-1EF5-F89C-4070CB84F694}"/>
              </a:ext>
            </a:extLst>
          </p:cNvPr>
          <p:cNvSpPr>
            <a:spLocks noGrp="1"/>
          </p:cNvSpPr>
          <p:nvPr>
            <p:ph idx="1"/>
          </p:nvPr>
        </p:nvSpPr>
        <p:spPr/>
        <p:txBody>
          <a:bodyPr>
            <a:normAutofit fontScale="92500" lnSpcReduction="10000"/>
          </a:bodyPr>
          <a:lstStyle/>
          <a:p>
            <a:pPr marL="0" indent="0" algn="l">
              <a:buNone/>
            </a:pPr>
            <a:r>
              <a:rPr lang="en-GB" b="0" i="1" dirty="0">
                <a:solidFill>
                  <a:srgbClr val="000000"/>
                </a:solidFill>
                <a:effectLst/>
                <a:latin typeface="Arial" panose="020B0604020202020204" pitchFamily="34" charset="0"/>
                <a:cs typeface="Arial" panose="020B0604020202020204" pitchFamily="34" charset="0"/>
              </a:rPr>
              <a:t>Gen 3:14 -15</a:t>
            </a:r>
          </a:p>
          <a:p>
            <a:pPr marL="0" indent="0" algn="l">
              <a:buNone/>
            </a:pPr>
            <a:r>
              <a:rPr lang="en-GB" b="0" i="0" dirty="0">
                <a:solidFill>
                  <a:srgbClr val="000000"/>
                </a:solidFill>
                <a:effectLst/>
                <a:latin typeface="Arial" panose="020B0604020202020204" pitchFamily="34" charset="0"/>
                <a:cs typeface="Arial" panose="020B0604020202020204" pitchFamily="34" charset="0"/>
              </a:rPr>
              <a:t>At this the </a:t>
            </a:r>
            <a:r>
              <a:rPr lang="en-GB" b="0" i="0" cap="small" dirty="0">
                <a:solidFill>
                  <a:srgbClr val="000000"/>
                </a:solidFill>
                <a:effectLst/>
                <a:latin typeface="Arial" panose="020B0604020202020204" pitchFamily="34" charset="0"/>
                <a:cs typeface="Arial" panose="020B0604020202020204" pitchFamily="34" charset="0"/>
              </a:rPr>
              <a:t>Lord</a:t>
            </a:r>
            <a:r>
              <a:rPr lang="en-GB" b="0" i="0" dirty="0">
                <a:solidFill>
                  <a:srgbClr val="000000"/>
                </a:solidFill>
                <a:effectLst/>
                <a:latin typeface="Arial" panose="020B0604020202020204" pitchFamily="34" charset="0"/>
                <a:cs typeface="Arial" panose="020B0604020202020204" pitchFamily="34" charset="0"/>
              </a:rPr>
              <a:t> God said to the serpent, [Satan, the devil, Rev 20:2]</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“Because you have done this,</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You </a:t>
            </a:r>
            <a:r>
              <a:rPr lang="en-GB" sz="2800" b="0" i="1" dirty="0">
                <a:solidFill>
                  <a:srgbClr val="000000"/>
                </a:solidFill>
                <a:effectLst/>
                <a:latin typeface="Arial" panose="020B0604020202020204" pitchFamily="34" charset="0"/>
                <a:cs typeface="Arial" panose="020B0604020202020204" pitchFamily="34" charset="0"/>
              </a:rPr>
              <a:t>are</a:t>
            </a:r>
            <a:r>
              <a:rPr lang="en-GB" sz="2800" b="0" i="0" dirty="0">
                <a:solidFill>
                  <a:srgbClr val="000000"/>
                </a:solidFill>
                <a:effectLst/>
                <a:latin typeface="Arial" panose="020B0604020202020204" pitchFamily="34" charset="0"/>
                <a:cs typeface="Arial" panose="020B0604020202020204" pitchFamily="34" charset="0"/>
              </a:rPr>
              <a:t> more cursed than all the cattle</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And than all the wild animals.</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You will go on your belly</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And eat dust all the days of your life.</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And I will put enmity between you and the woman,</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And between your seed and </a:t>
            </a:r>
            <a:r>
              <a:rPr lang="en-GB" sz="2800" b="1" i="0" dirty="0">
                <a:solidFill>
                  <a:srgbClr val="000000"/>
                </a:solidFill>
                <a:effectLst/>
                <a:latin typeface="Arial" panose="020B0604020202020204" pitchFamily="34" charset="0"/>
                <a:cs typeface="Arial" panose="020B0604020202020204" pitchFamily="34" charset="0"/>
              </a:rPr>
              <a:t>her seed</a:t>
            </a:r>
            <a:r>
              <a:rPr lang="en-GB" sz="2800" b="0" i="0" dirty="0">
                <a:solidFill>
                  <a:srgbClr val="000000"/>
                </a:solidFill>
                <a:effectLst/>
                <a:latin typeface="Arial" panose="020B0604020202020204" pitchFamily="34" charset="0"/>
                <a:cs typeface="Arial" panose="020B0604020202020204" pitchFamily="34" charset="0"/>
              </a:rPr>
              <a:t>.</a:t>
            </a:r>
          </a:p>
          <a:p>
            <a:pPr marL="457200" lvl="1" indent="0">
              <a:buNone/>
            </a:pPr>
            <a:r>
              <a:rPr lang="en-GB" sz="2800" b="1" i="0" dirty="0">
                <a:solidFill>
                  <a:srgbClr val="000000"/>
                </a:solidFill>
                <a:effectLst/>
                <a:latin typeface="Arial" panose="020B0604020202020204" pitchFamily="34" charset="0"/>
                <a:cs typeface="Arial" panose="020B0604020202020204" pitchFamily="34" charset="0"/>
              </a:rPr>
              <a:t>It</a:t>
            </a:r>
            <a:r>
              <a:rPr lang="en-GB" sz="2800" b="0" i="0" dirty="0">
                <a:solidFill>
                  <a:srgbClr val="000000"/>
                </a:solidFill>
                <a:effectLst/>
                <a:latin typeface="Arial" panose="020B0604020202020204" pitchFamily="34" charset="0"/>
                <a:cs typeface="Arial" panose="020B0604020202020204" pitchFamily="34" charset="0"/>
              </a:rPr>
              <a:t> will crush your head,</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But you will crush</a:t>
            </a:r>
            <a:r>
              <a:rPr lang="en-GB" sz="2800" b="1" i="0" dirty="0">
                <a:solidFill>
                  <a:srgbClr val="000000"/>
                </a:solidFill>
                <a:effectLst/>
                <a:latin typeface="Arial" panose="020B0604020202020204" pitchFamily="34" charset="0"/>
                <a:cs typeface="Arial" panose="020B0604020202020204" pitchFamily="34" charset="0"/>
              </a:rPr>
              <a:t> it </a:t>
            </a:r>
            <a:r>
              <a:rPr lang="en-GB" sz="2800" b="0" i="1" dirty="0">
                <a:solidFill>
                  <a:srgbClr val="000000"/>
                </a:solidFill>
                <a:effectLst/>
                <a:latin typeface="Arial" panose="020B0604020202020204" pitchFamily="34" charset="0"/>
                <a:cs typeface="Arial" panose="020B0604020202020204" pitchFamily="34" charset="0"/>
              </a:rPr>
              <a:t>in</a:t>
            </a:r>
            <a:r>
              <a:rPr lang="en-GB" sz="2800" b="0" i="0" dirty="0">
                <a:solidFill>
                  <a:srgbClr val="000000"/>
                </a:solidFill>
                <a:effectLst/>
                <a:latin typeface="Arial" panose="020B0604020202020204" pitchFamily="34" charset="0"/>
                <a:cs typeface="Arial" panose="020B0604020202020204" pitchFamily="34" charset="0"/>
              </a:rPr>
              <a:t> the heel.”</a:t>
            </a:r>
          </a:p>
          <a:p>
            <a:endParaRPr lang="en-GB" dirty="0"/>
          </a:p>
        </p:txBody>
      </p:sp>
    </p:spTree>
    <p:extLst>
      <p:ext uri="{BB962C8B-B14F-4D97-AF65-F5344CB8AC3E}">
        <p14:creationId xmlns:p14="http://schemas.microsoft.com/office/powerpoint/2010/main" val="190133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80D3-73DF-AEFC-0509-29F0D5659DBA}"/>
              </a:ext>
            </a:extLst>
          </p:cNvPr>
          <p:cNvSpPr>
            <a:spLocks noGrp="1"/>
          </p:cNvSpPr>
          <p:nvPr>
            <p:ph type="title"/>
          </p:nvPr>
        </p:nvSpPr>
        <p:spPr/>
        <p:txBody>
          <a:bodyPr/>
          <a:lstStyle/>
          <a:p>
            <a:pPr algn="ctr"/>
            <a:r>
              <a:rPr lang="en-GB" dirty="0"/>
              <a:t>Seed of the Woman</a:t>
            </a:r>
          </a:p>
        </p:txBody>
      </p:sp>
      <p:sp>
        <p:nvSpPr>
          <p:cNvPr id="3" name="Content Placeholder 2">
            <a:extLst>
              <a:ext uri="{FF2B5EF4-FFF2-40B4-BE49-F238E27FC236}">
                <a16:creationId xmlns:a16="http://schemas.microsoft.com/office/drawing/2014/main" id="{5152DDD9-19D5-41C3-6BF8-53245370F03E}"/>
              </a:ext>
            </a:extLst>
          </p:cNvPr>
          <p:cNvSpPr>
            <a:spLocks noGrp="1"/>
          </p:cNvSpPr>
          <p:nvPr>
            <p:ph idx="1"/>
          </p:nvPr>
        </p:nvSpPr>
        <p:spPr>
          <a:xfrm>
            <a:off x="838200" y="1825625"/>
            <a:ext cx="10287000" cy="1325563"/>
          </a:xfrm>
        </p:spPr>
        <p:txBody>
          <a:bodyPr>
            <a:normAutofit/>
          </a:bodyPr>
          <a:lstStyle/>
          <a:p>
            <a:r>
              <a:rPr lang="en-GB" dirty="0"/>
              <a:t>In fallen mankind, both male and female carry the sinful nature.</a:t>
            </a:r>
          </a:p>
          <a:p>
            <a:endParaRPr lang="en-GB" sz="2800" dirty="0"/>
          </a:p>
          <a:p>
            <a:endParaRPr lang="en-GB" dirty="0"/>
          </a:p>
          <a:p>
            <a:endParaRPr lang="en-GB" dirty="0"/>
          </a:p>
        </p:txBody>
      </p:sp>
      <p:sp>
        <p:nvSpPr>
          <p:cNvPr id="4" name="Content Placeholder 2">
            <a:extLst>
              <a:ext uri="{FF2B5EF4-FFF2-40B4-BE49-F238E27FC236}">
                <a16:creationId xmlns:a16="http://schemas.microsoft.com/office/drawing/2014/main" id="{F8CCFFC6-BF58-D610-99F3-503E61C7A5A3}"/>
              </a:ext>
            </a:extLst>
          </p:cNvPr>
          <p:cNvSpPr txBox="1">
            <a:spLocks/>
          </p:cNvSpPr>
          <p:nvPr/>
        </p:nvSpPr>
        <p:spPr>
          <a:xfrm>
            <a:off x="838200" y="2623344"/>
            <a:ext cx="10287000" cy="108347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But this sinful nature  is transmitted to the next generation through the male, not the female. This is built into the Hebrew language.</a:t>
            </a:r>
          </a:p>
          <a:p>
            <a:endParaRPr lang="en-GB" dirty="0"/>
          </a:p>
          <a:p>
            <a:endParaRPr lang="en-GB" dirty="0"/>
          </a:p>
          <a:p>
            <a:endParaRPr lang="en-GB" dirty="0"/>
          </a:p>
        </p:txBody>
      </p:sp>
    </p:spTree>
    <p:extLst>
      <p:ext uri="{BB962C8B-B14F-4D97-AF65-F5344CB8AC3E}">
        <p14:creationId xmlns:p14="http://schemas.microsoft.com/office/powerpoint/2010/main" val="10690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4FD95-A86E-66AB-51DB-F0E4516DA6DD}"/>
              </a:ext>
            </a:extLst>
          </p:cNvPr>
          <p:cNvSpPr>
            <a:spLocks noGrp="1"/>
          </p:cNvSpPr>
          <p:nvPr>
            <p:ph type="title"/>
          </p:nvPr>
        </p:nvSpPr>
        <p:spPr>
          <a:xfrm>
            <a:off x="1196655" y="301684"/>
            <a:ext cx="9795638" cy="1114380"/>
          </a:xfrm>
        </p:spPr>
        <p:txBody>
          <a:bodyPr vert="horz" lIns="91440" tIns="45720" rIns="91440" bIns="45720" rtlCol="0" anchor="b">
            <a:normAutofit/>
          </a:bodyPr>
          <a:lstStyle/>
          <a:p>
            <a:pPr algn="ctr"/>
            <a:r>
              <a:rPr lang="en-US" b="1" i="1" dirty="0"/>
              <a:t>Male</a:t>
            </a:r>
            <a:r>
              <a:rPr lang="en-US" dirty="0"/>
              <a:t> in Strong’s Concordance</a:t>
            </a:r>
          </a:p>
        </p:txBody>
      </p:sp>
      <p:pic>
        <p:nvPicPr>
          <p:cNvPr id="25" name="Picture 24" descr="A close up of a text&#10;&#10;Description automatically generated">
            <a:extLst>
              <a:ext uri="{FF2B5EF4-FFF2-40B4-BE49-F238E27FC236}">
                <a16:creationId xmlns:a16="http://schemas.microsoft.com/office/drawing/2014/main" id="{CB61675B-7BCC-01EC-9552-6D7CACD7C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46" y="1416064"/>
            <a:ext cx="8715453" cy="1807791"/>
          </a:xfrm>
          <a:prstGeom prst="rect">
            <a:avLst/>
          </a:prstGeom>
        </p:spPr>
      </p:pic>
      <p:pic>
        <p:nvPicPr>
          <p:cNvPr id="37" name="Picture 36" descr="A close-up of a dictionary&#10;&#10;Description automatically generated">
            <a:extLst>
              <a:ext uri="{FF2B5EF4-FFF2-40B4-BE49-F238E27FC236}">
                <a16:creationId xmlns:a16="http://schemas.microsoft.com/office/drawing/2014/main" id="{C316DABD-2B13-3414-E6C1-B1B2578B8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46" y="3429000"/>
            <a:ext cx="8599714" cy="3264221"/>
          </a:xfrm>
          <a:prstGeom prst="rect">
            <a:avLst/>
          </a:prstGeom>
        </p:spPr>
      </p:pic>
    </p:spTree>
    <p:extLst>
      <p:ext uri="{BB962C8B-B14F-4D97-AF65-F5344CB8AC3E}">
        <p14:creationId xmlns:p14="http://schemas.microsoft.com/office/powerpoint/2010/main" val="240976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D4F5-8346-B985-2F68-2BFED701F81A}"/>
              </a:ext>
            </a:extLst>
          </p:cNvPr>
          <p:cNvSpPr>
            <a:spLocks noGrp="1"/>
          </p:cNvSpPr>
          <p:nvPr>
            <p:ph type="title"/>
          </p:nvPr>
        </p:nvSpPr>
        <p:spPr>
          <a:xfrm>
            <a:off x="838200" y="365125"/>
            <a:ext cx="10515600" cy="843189"/>
          </a:xfrm>
        </p:spPr>
        <p:txBody>
          <a:bodyPr/>
          <a:lstStyle/>
          <a:p>
            <a:pPr algn="ctr"/>
            <a:r>
              <a:rPr lang="en-GB" b="1" i="1" dirty="0"/>
              <a:t>Female</a:t>
            </a:r>
            <a:r>
              <a:rPr lang="en-US" sz="4400" dirty="0"/>
              <a:t> in Strong’s Concordance</a:t>
            </a:r>
            <a:endParaRPr lang="en-GB" dirty="0"/>
          </a:p>
        </p:txBody>
      </p:sp>
      <p:pic>
        <p:nvPicPr>
          <p:cNvPr id="9" name="Picture 8" descr="A black text with yellow text&#10;&#10;Description automatically generated">
            <a:extLst>
              <a:ext uri="{FF2B5EF4-FFF2-40B4-BE49-F238E27FC236}">
                <a16:creationId xmlns:a16="http://schemas.microsoft.com/office/drawing/2014/main" id="{F0A5DC3D-972B-60CD-C179-13B4853B1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9" y="1263196"/>
            <a:ext cx="9528342" cy="2916000"/>
          </a:xfrm>
          <a:prstGeom prst="rect">
            <a:avLst/>
          </a:prstGeom>
        </p:spPr>
      </p:pic>
      <p:pic>
        <p:nvPicPr>
          <p:cNvPr id="17" name="Picture 16" descr="A close up of a text&#10;&#10;Description automatically generated">
            <a:extLst>
              <a:ext uri="{FF2B5EF4-FFF2-40B4-BE49-F238E27FC236}">
                <a16:creationId xmlns:a16="http://schemas.microsoft.com/office/drawing/2014/main" id="{BECB4A14-BF05-33F7-C2B6-99AD0DAF3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610259"/>
            <a:ext cx="10129778" cy="1486388"/>
          </a:xfrm>
          <a:prstGeom prst="rect">
            <a:avLst/>
          </a:prstGeom>
        </p:spPr>
      </p:pic>
    </p:spTree>
    <p:extLst>
      <p:ext uri="{BB962C8B-B14F-4D97-AF65-F5344CB8AC3E}">
        <p14:creationId xmlns:p14="http://schemas.microsoft.com/office/powerpoint/2010/main" val="185724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7768-8A7F-BC94-2998-E522F341ABA2}"/>
              </a:ext>
            </a:extLst>
          </p:cNvPr>
          <p:cNvSpPr>
            <a:spLocks noGrp="1"/>
          </p:cNvSpPr>
          <p:nvPr>
            <p:ph type="title"/>
          </p:nvPr>
        </p:nvSpPr>
        <p:spPr/>
        <p:txBody>
          <a:bodyPr/>
          <a:lstStyle/>
          <a:p>
            <a:pPr algn="ctr"/>
            <a:r>
              <a:rPr lang="en-GB" dirty="0"/>
              <a:t>How </a:t>
            </a:r>
            <a:r>
              <a:rPr lang="en-GB" b="1" i="1" dirty="0"/>
              <a:t>will</a:t>
            </a:r>
            <a:r>
              <a:rPr lang="en-GB" dirty="0"/>
              <a:t> the Messiah come?</a:t>
            </a:r>
          </a:p>
        </p:txBody>
      </p:sp>
      <p:sp>
        <p:nvSpPr>
          <p:cNvPr id="3" name="Content Placeholder 2">
            <a:extLst>
              <a:ext uri="{FF2B5EF4-FFF2-40B4-BE49-F238E27FC236}">
                <a16:creationId xmlns:a16="http://schemas.microsoft.com/office/drawing/2014/main" id="{20D9421D-F386-174A-CD2C-94611ECF71C5}"/>
              </a:ext>
            </a:extLst>
          </p:cNvPr>
          <p:cNvSpPr>
            <a:spLocks noGrp="1"/>
          </p:cNvSpPr>
          <p:nvPr>
            <p:ph idx="1"/>
          </p:nvPr>
        </p:nvSpPr>
        <p:spPr/>
        <p:txBody>
          <a:bodyPr/>
          <a:lstStyle/>
          <a:p>
            <a:pPr marL="0" indent="0">
              <a:buNone/>
            </a:pPr>
            <a:r>
              <a:rPr lang="en-GB" b="0" i="0" dirty="0">
                <a:solidFill>
                  <a:srgbClr val="000000"/>
                </a:solidFill>
                <a:effectLst/>
                <a:latin typeface="Arial" panose="020B0604020202020204" pitchFamily="34" charset="0"/>
                <a:cs typeface="Arial" panose="020B0604020202020204" pitchFamily="34" charset="0"/>
              </a:rPr>
              <a:t>Isa 7:14</a:t>
            </a:r>
          </a:p>
          <a:p>
            <a:r>
              <a:rPr lang="en-GB" b="0" i="0" dirty="0">
                <a:solidFill>
                  <a:srgbClr val="000000"/>
                </a:solidFill>
                <a:effectLst/>
                <a:latin typeface="Arial" panose="020B0604020202020204" pitchFamily="34" charset="0"/>
                <a:cs typeface="Arial" panose="020B0604020202020204" pitchFamily="34" charset="0"/>
              </a:rPr>
              <a:t>Therefore the </a:t>
            </a:r>
            <a:r>
              <a:rPr lang="en-GB" b="0" i="0" cap="small" dirty="0">
                <a:solidFill>
                  <a:srgbClr val="000000"/>
                </a:solidFill>
                <a:effectLst/>
                <a:latin typeface="Arial" panose="020B0604020202020204" pitchFamily="34" charset="0"/>
                <a:cs typeface="Arial" panose="020B0604020202020204" pitchFamily="34" charset="0"/>
              </a:rPr>
              <a:t>Lord</a:t>
            </a:r>
            <a:r>
              <a:rPr lang="en-GB" b="0" i="0" baseline="30000" dirty="0">
                <a:solidFill>
                  <a:srgbClr val="000000"/>
                </a:solidFill>
                <a:effectLst/>
                <a:latin typeface="Arial" panose="020B0604020202020204" pitchFamily="34" charset="0"/>
                <a:cs typeface="Arial" panose="020B0604020202020204" pitchFamily="34" charset="0"/>
              </a:rPr>
              <a:t>*</a:t>
            </a:r>
            <a:r>
              <a:rPr lang="en-GB" b="0" i="0" dirty="0">
                <a:solidFill>
                  <a:srgbClr val="000000"/>
                </a:solidFill>
                <a:effectLst/>
                <a:latin typeface="Arial" panose="020B0604020202020204" pitchFamily="34" charset="0"/>
                <a:cs typeface="Arial" panose="020B0604020202020204" pitchFamily="34" charset="0"/>
              </a:rPr>
              <a:t> himself will give you a sign. </a:t>
            </a:r>
            <a:r>
              <a:rPr lang="en-GB" b="1" i="0" dirty="0">
                <a:solidFill>
                  <a:srgbClr val="000000"/>
                </a:solidFill>
                <a:effectLst/>
                <a:latin typeface="Arial" panose="020B0604020202020204" pitchFamily="34" charset="0"/>
                <a:cs typeface="Arial" panose="020B0604020202020204" pitchFamily="34" charset="0"/>
              </a:rPr>
              <a:t>Behold, a virgin will conceive and bear a son, and she will call him Immanuel</a:t>
            </a:r>
            <a:r>
              <a:rPr lang="en-GB" b="0" i="0" dirty="0">
                <a:solidFill>
                  <a:srgbClr val="000000"/>
                </a:solidFill>
                <a:effectLst/>
                <a:latin typeface="Arial" panose="020B0604020202020204" pitchFamily="34" charset="0"/>
                <a:cs typeface="Arial" panose="020B0604020202020204" pitchFamily="34" charset="0"/>
              </a:rPr>
              <a:t>.</a:t>
            </a:r>
          </a:p>
          <a:p>
            <a:endParaRPr lang="en-GB" dirty="0">
              <a:solidFill>
                <a:srgbClr val="000000"/>
              </a:solidFill>
              <a:latin typeface="Times New Roman" panose="02020603050405020304" pitchFamily="18" charset="0"/>
              <a:cs typeface="+mj-cs"/>
            </a:endParaRPr>
          </a:p>
          <a:p>
            <a:r>
              <a:rPr lang="he-IL" sz="4400" b="0" i="0" dirty="0">
                <a:solidFill>
                  <a:srgbClr val="000000"/>
                </a:solidFill>
                <a:effectLst/>
                <a:latin typeface="SBL Hebrew" panose="02000000000000000000" pitchFamily="2" charset="-79"/>
                <a:cs typeface="+mj-cs"/>
              </a:rPr>
              <a:t>עִמָּנוּ אֵל</a:t>
            </a:r>
            <a:r>
              <a:rPr lang="en-GB" sz="4400" dirty="0">
                <a:solidFill>
                  <a:srgbClr val="000000"/>
                </a:solidFill>
                <a:latin typeface="SBL Hebrew" panose="02000000000000000000" pitchFamily="2" charset="-79"/>
                <a:cs typeface="+mj-cs"/>
              </a:rPr>
              <a:t>		</a:t>
            </a:r>
            <a:r>
              <a:rPr lang="en-GB" b="0" i="0" dirty="0" err="1">
                <a:solidFill>
                  <a:srgbClr val="000000"/>
                </a:solidFill>
                <a:effectLst/>
                <a:latin typeface="SBL Hebrew" panose="02000000000000000000" pitchFamily="2" charset="-79"/>
                <a:cs typeface="+mj-cs"/>
              </a:rPr>
              <a:t>Immanu</a:t>
            </a:r>
            <a:r>
              <a:rPr lang="en-GB" b="0" i="0" dirty="0">
                <a:solidFill>
                  <a:srgbClr val="000000"/>
                </a:solidFill>
                <a:effectLst/>
                <a:latin typeface="SBL Hebrew" panose="02000000000000000000" pitchFamily="2" charset="-79"/>
                <a:cs typeface="+mj-cs"/>
              </a:rPr>
              <a:t>-El		With-us </a:t>
            </a:r>
            <a:r>
              <a:rPr lang="en-GB" b="0" i="1" dirty="0">
                <a:solidFill>
                  <a:srgbClr val="000000"/>
                </a:solidFill>
                <a:effectLst/>
                <a:latin typeface="SBL Hebrew" panose="02000000000000000000" pitchFamily="2" charset="-79"/>
                <a:cs typeface="+mj-cs"/>
              </a:rPr>
              <a:t>is</a:t>
            </a:r>
            <a:r>
              <a:rPr lang="en-GB" b="0" i="0" dirty="0">
                <a:solidFill>
                  <a:srgbClr val="000000"/>
                </a:solidFill>
                <a:effectLst/>
                <a:latin typeface="SBL Hebrew" panose="02000000000000000000" pitchFamily="2" charset="-79"/>
                <a:cs typeface="+mj-cs"/>
              </a:rPr>
              <a:t> God</a:t>
            </a:r>
            <a:endParaRPr lang="en-GB" dirty="0">
              <a:cs typeface="+mj-cs"/>
            </a:endParaRPr>
          </a:p>
        </p:txBody>
      </p:sp>
    </p:spTree>
    <p:extLst>
      <p:ext uri="{BB962C8B-B14F-4D97-AF65-F5344CB8AC3E}">
        <p14:creationId xmlns:p14="http://schemas.microsoft.com/office/powerpoint/2010/main" val="3540859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9AAB-33BE-C419-5AE0-CAE39946FC63}"/>
              </a:ext>
            </a:extLst>
          </p:cNvPr>
          <p:cNvSpPr>
            <a:spLocks noGrp="1"/>
          </p:cNvSpPr>
          <p:nvPr>
            <p:ph type="title"/>
          </p:nvPr>
        </p:nvSpPr>
        <p:spPr/>
        <p:txBody>
          <a:bodyPr/>
          <a:lstStyle/>
          <a:p>
            <a:pPr algn="ctr"/>
            <a:r>
              <a:rPr lang="en-GB" dirty="0"/>
              <a:t>How </a:t>
            </a:r>
            <a:r>
              <a:rPr lang="en-GB" b="1" i="1" dirty="0"/>
              <a:t>did</a:t>
            </a:r>
            <a:r>
              <a:rPr lang="en-GB" dirty="0"/>
              <a:t> the Messiah Come?</a:t>
            </a:r>
          </a:p>
        </p:txBody>
      </p:sp>
      <p:sp>
        <p:nvSpPr>
          <p:cNvPr id="3" name="Content Placeholder 2">
            <a:extLst>
              <a:ext uri="{FF2B5EF4-FFF2-40B4-BE49-F238E27FC236}">
                <a16:creationId xmlns:a16="http://schemas.microsoft.com/office/drawing/2014/main" id="{B75BA122-A510-55BF-F0E4-DA36511D83B6}"/>
              </a:ext>
            </a:extLst>
          </p:cNvPr>
          <p:cNvSpPr>
            <a:spLocks noGrp="1"/>
          </p:cNvSpPr>
          <p:nvPr>
            <p:ph idx="1"/>
          </p:nvPr>
        </p:nvSpPr>
        <p:spPr/>
        <p:txBody>
          <a:bodyPr>
            <a:normAutofit lnSpcReduction="10000"/>
          </a:bodyPr>
          <a:lstStyle/>
          <a:p>
            <a:pPr marL="0" indent="0">
              <a:buNone/>
            </a:pPr>
            <a:r>
              <a:rPr lang="en-GB" dirty="0">
                <a:solidFill>
                  <a:srgbClr val="000000"/>
                </a:solidFill>
                <a:latin typeface="Arial" panose="020B0604020202020204" pitchFamily="34" charset="0"/>
                <a:cs typeface="Arial" panose="020B0604020202020204" pitchFamily="34" charset="0"/>
              </a:rPr>
              <a:t>Matthew 1:20</a:t>
            </a:r>
          </a:p>
          <a:p>
            <a:r>
              <a:rPr lang="en-GB" b="1" baseline="30000" dirty="0">
                <a:latin typeface="Arial" panose="020B0604020202020204" pitchFamily="34" charset="0"/>
                <a:cs typeface="Arial" panose="020B0604020202020204" pitchFamily="34" charset="0"/>
              </a:rPr>
              <a:t> </a:t>
            </a:r>
            <a:r>
              <a:rPr lang="en-GB" b="1" i="0" baseline="30000" dirty="0">
                <a:solidFill>
                  <a:srgbClr val="FF0000"/>
                </a:solidFill>
                <a:effectLst/>
                <a:latin typeface="Arial" panose="020B0604020202020204" pitchFamily="34" charset="0"/>
                <a:cs typeface="Arial" panose="020B0604020202020204" pitchFamily="34" charset="0"/>
              </a:rPr>
              <a:t>20</a:t>
            </a:r>
            <a:r>
              <a:rPr lang="en-GB" b="0" i="0" dirty="0">
                <a:solidFill>
                  <a:srgbClr val="000000"/>
                </a:solidFill>
                <a:effectLst/>
                <a:latin typeface="Arial" panose="020B0604020202020204" pitchFamily="34" charset="0"/>
                <a:cs typeface="Arial" panose="020B0604020202020204" pitchFamily="34" charset="0"/>
              </a:rPr>
              <a:t>But after he had reflected on these </a:t>
            </a:r>
            <a:r>
              <a:rPr lang="en-GB" b="0" i="1" dirty="0">
                <a:solidFill>
                  <a:srgbClr val="000000"/>
                </a:solidFill>
                <a:effectLst/>
                <a:latin typeface="Arial" panose="020B0604020202020204" pitchFamily="34" charset="0"/>
                <a:cs typeface="Arial" panose="020B0604020202020204" pitchFamily="34" charset="0"/>
              </a:rPr>
              <a:t>things</a:t>
            </a:r>
            <a:r>
              <a:rPr lang="en-GB" b="0" i="0" dirty="0">
                <a:solidFill>
                  <a:srgbClr val="000000"/>
                </a:solidFill>
                <a:effectLst/>
                <a:latin typeface="Arial" panose="020B0604020202020204" pitchFamily="34" charset="0"/>
                <a:cs typeface="Arial" panose="020B0604020202020204" pitchFamily="34" charset="0"/>
              </a:rPr>
              <a:t>, what should happen but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angel of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Lord appeared to him in a dream and said, “Joseph, son of David, do not be afraid to take Mary </a:t>
            </a:r>
            <a:r>
              <a:rPr lang="en-GB" b="0" i="1" dirty="0">
                <a:solidFill>
                  <a:srgbClr val="000000"/>
                </a:solidFill>
                <a:effectLst/>
                <a:latin typeface="Arial" panose="020B0604020202020204" pitchFamily="34" charset="0"/>
                <a:cs typeface="Arial" panose="020B0604020202020204" pitchFamily="34" charset="0"/>
              </a:rPr>
              <a:t>to be</a:t>
            </a:r>
            <a:r>
              <a:rPr lang="en-GB" b="0" i="0" dirty="0">
                <a:solidFill>
                  <a:srgbClr val="000000"/>
                </a:solidFill>
                <a:effectLst/>
                <a:latin typeface="Arial" panose="020B0604020202020204" pitchFamily="34" charset="0"/>
                <a:cs typeface="Arial" panose="020B0604020202020204" pitchFamily="34" charset="0"/>
              </a:rPr>
              <a:t> your wife, for that </a:t>
            </a:r>
            <a:r>
              <a:rPr lang="en-GB" b="0" i="1" dirty="0">
                <a:solidFill>
                  <a:srgbClr val="000000"/>
                </a:solidFill>
                <a:effectLst/>
                <a:latin typeface="Arial" panose="020B0604020202020204" pitchFamily="34" charset="0"/>
                <a:cs typeface="Arial" panose="020B0604020202020204" pitchFamily="34" charset="0"/>
              </a:rPr>
              <a:t>which has been</a:t>
            </a:r>
            <a:r>
              <a:rPr lang="en-GB" b="0" i="0" dirty="0">
                <a:solidFill>
                  <a:srgbClr val="000000"/>
                </a:solidFill>
                <a:effectLst/>
                <a:latin typeface="Arial" panose="020B0604020202020204" pitchFamily="34" charset="0"/>
                <a:cs typeface="Arial" panose="020B0604020202020204" pitchFamily="34" charset="0"/>
              </a:rPr>
              <a:t> conceived in her is </a:t>
            </a:r>
            <a:r>
              <a:rPr lang="en-GB" b="0" i="1" dirty="0">
                <a:solidFill>
                  <a:srgbClr val="000000"/>
                </a:solidFill>
                <a:effectLst/>
                <a:latin typeface="Arial" panose="020B0604020202020204" pitchFamily="34" charset="0"/>
                <a:cs typeface="Arial" panose="020B0604020202020204" pitchFamily="34" charset="0"/>
              </a:rPr>
              <a:t>so</a:t>
            </a:r>
            <a:r>
              <a:rPr lang="en-GB" b="0" i="0" dirty="0">
                <a:solidFill>
                  <a:srgbClr val="000000"/>
                </a:solidFill>
                <a:effectLst/>
                <a:latin typeface="Arial" panose="020B0604020202020204" pitchFamily="34" charset="0"/>
                <a:cs typeface="Arial" panose="020B0604020202020204" pitchFamily="34" charset="0"/>
              </a:rPr>
              <a:t> by holy spirit. </a:t>
            </a:r>
            <a:r>
              <a:rPr lang="en-GB" b="1" i="0" baseline="30000" dirty="0">
                <a:solidFill>
                  <a:srgbClr val="FF0000"/>
                </a:solidFill>
                <a:effectLst/>
                <a:latin typeface="Arial" panose="020B0604020202020204" pitchFamily="34" charset="0"/>
                <a:cs typeface="Arial" panose="020B0604020202020204" pitchFamily="34" charset="0"/>
              </a:rPr>
              <a:t>21</a:t>
            </a:r>
            <a:r>
              <a:rPr lang="en-GB" b="0" i="0" dirty="0">
                <a:solidFill>
                  <a:srgbClr val="000000"/>
                </a:solidFill>
                <a:effectLst/>
                <a:latin typeface="Arial" panose="020B0604020202020204" pitchFamily="34" charset="0"/>
                <a:cs typeface="Arial" panose="020B0604020202020204" pitchFamily="34" charset="0"/>
              </a:rPr>
              <a:t>And she shall bear a son, and you will call him </a:t>
            </a:r>
            <a:r>
              <a:rPr lang="en-GB" b="1" i="0" dirty="0">
                <a:solidFill>
                  <a:srgbClr val="FF0000"/>
                </a:solidFill>
                <a:effectLst/>
                <a:latin typeface="Arial" panose="020B0604020202020204" pitchFamily="34" charset="0"/>
                <a:cs typeface="Arial" panose="020B0604020202020204" pitchFamily="34" charset="0"/>
              </a:rPr>
              <a:t>Jesus</a:t>
            </a:r>
            <a:r>
              <a:rPr lang="en-GB" b="0" i="0" dirty="0">
                <a:solidFill>
                  <a:srgbClr val="000000"/>
                </a:solidFill>
                <a:effectLst/>
                <a:latin typeface="Arial" panose="020B0604020202020204" pitchFamily="34" charset="0"/>
                <a:cs typeface="Arial" panose="020B0604020202020204" pitchFamily="34" charset="0"/>
              </a:rPr>
              <a:t>, for he will save his people from their sins.” </a:t>
            </a:r>
            <a:r>
              <a:rPr lang="en-GB" b="1" i="0" baseline="30000" dirty="0">
                <a:solidFill>
                  <a:srgbClr val="FF0000"/>
                </a:solidFill>
                <a:effectLst/>
                <a:latin typeface="Arial" panose="020B0604020202020204" pitchFamily="34" charset="0"/>
                <a:cs typeface="Arial" panose="020B0604020202020204" pitchFamily="34" charset="0"/>
              </a:rPr>
              <a:t>22</a:t>
            </a:r>
            <a:r>
              <a:rPr lang="en-GB" b="0" i="0" dirty="0">
                <a:solidFill>
                  <a:srgbClr val="000000"/>
                </a:solidFill>
                <a:effectLst/>
                <a:latin typeface="Arial" panose="020B0604020202020204" pitchFamily="34" charset="0"/>
                <a:cs typeface="Arial" panose="020B0604020202020204" pitchFamily="34" charset="0"/>
              </a:rPr>
              <a:t>Now all this took place in order that that </a:t>
            </a:r>
            <a:r>
              <a:rPr lang="en-GB" b="0" i="1" dirty="0">
                <a:solidFill>
                  <a:srgbClr val="000000"/>
                </a:solidFill>
                <a:effectLst/>
                <a:latin typeface="Arial" panose="020B0604020202020204" pitchFamily="34" charset="0"/>
                <a:cs typeface="Arial" panose="020B0604020202020204" pitchFamily="34" charset="0"/>
              </a:rPr>
              <a:t>which was</a:t>
            </a:r>
            <a:r>
              <a:rPr lang="en-GB" b="0" i="0" dirty="0">
                <a:solidFill>
                  <a:srgbClr val="000000"/>
                </a:solidFill>
                <a:effectLst/>
                <a:latin typeface="Arial" panose="020B0604020202020204" pitchFamily="34" charset="0"/>
                <a:cs typeface="Arial" panose="020B0604020202020204" pitchFamily="34" charset="0"/>
              </a:rPr>
              <a:t> spoken by the Lord through the prophet should be fulfilled, </a:t>
            </a:r>
            <a:r>
              <a:rPr lang="en-GB" b="0" i="1" dirty="0">
                <a:solidFill>
                  <a:srgbClr val="000000"/>
                </a:solidFill>
                <a:effectLst/>
                <a:latin typeface="Arial" panose="020B0604020202020204" pitchFamily="34" charset="0"/>
                <a:cs typeface="Arial" panose="020B0604020202020204" pitchFamily="34" charset="0"/>
              </a:rPr>
              <a:t>where</a:t>
            </a:r>
            <a:r>
              <a:rPr lang="en-GB" b="0" i="0" dirty="0">
                <a:solidFill>
                  <a:srgbClr val="000000"/>
                </a:solidFill>
                <a:effectLst/>
                <a:latin typeface="Arial" panose="020B0604020202020204" pitchFamily="34" charset="0"/>
                <a:cs typeface="Arial" panose="020B0604020202020204" pitchFamily="34" charset="0"/>
              </a:rPr>
              <a:t> he says, </a:t>
            </a:r>
            <a:r>
              <a:rPr lang="en-GB" b="1" i="0" baseline="30000" dirty="0">
                <a:solidFill>
                  <a:srgbClr val="FF0000"/>
                </a:solidFill>
                <a:effectLst/>
                <a:latin typeface="Arial" panose="020B0604020202020204" pitchFamily="34" charset="0"/>
                <a:cs typeface="Arial" panose="020B0604020202020204" pitchFamily="34" charset="0"/>
              </a:rPr>
              <a:t>23</a:t>
            </a:r>
            <a:r>
              <a:rPr lang="en-GB" b="1" i="0" dirty="0">
                <a:solidFill>
                  <a:srgbClr val="000000"/>
                </a:solidFill>
                <a:effectLst/>
                <a:latin typeface="Arial" panose="020B0604020202020204" pitchFamily="34" charset="0"/>
                <a:cs typeface="Arial" panose="020B0604020202020204" pitchFamily="34" charset="0"/>
              </a:rPr>
              <a:t>“Behold, a virgin will be with child and will bear a son, and they will call him </a:t>
            </a:r>
            <a:r>
              <a:rPr lang="en-GB" b="1" i="0" dirty="0">
                <a:solidFill>
                  <a:srgbClr val="FF0000"/>
                </a:solidFill>
                <a:effectLst/>
                <a:latin typeface="Arial" panose="020B0604020202020204" pitchFamily="34" charset="0"/>
                <a:cs typeface="Arial" panose="020B0604020202020204" pitchFamily="34" charset="0"/>
              </a:rPr>
              <a:t>Emmanuel</a:t>
            </a:r>
            <a:r>
              <a:rPr lang="en-GB" b="1" i="0" dirty="0">
                <a:solidFill>
                  <a:srgbClr val="000000"/>
                </a:solidFill>
                <a:effectLst/>
                <a:latin typeface="Arial" panose="020B0604020202020204" pitchFamily="34" charset="0"/>
                <a:cs typeface="Arial" panose="020B0604020202020204" pitchFamily="34" charset="0"/>
              </a:rPr>
              <a:t>, which when translated is ‘God with us.</a:t>
            </a:r>
            <a:r>
              <a:rPr lang="en-GB" b="0" i="0" dirty="0">
                <a:solidFill>
                  <a:srgbClr val="000000"/>
                </a:solidFill>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40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FD8D-15AE-A3B3-53E2-5E1EF28509AD}"/>
              </a:ext>
            </a:extLst>
          </p:cNvPr>
          <p:cNvSpPr>
            <a:spLocks noGrp="1"/>
          </p:cNvSpPr>
          <p:nvPr>
            <p:ph type="title"/>
          </p:nvPr>
        </p:nvSpPr>
        <p:spPr>
          <a:xfrm>
            <a:off x="838200" y="224287"/>
            <a:ext cx="10515600" cy="1000575"/>
          </a:xfrm>
        </p:spPr>
        <p:txBody>
          <a:bodyPr/>
          <a:lstStyle/>
          <a:p>
            <a:pPr algn="ctr"/>
            <a:r>
              <a:rPr lang="en-GB" dirty="0"/>
              <a:t>(The Lord) Jesus</a:t>
            </a:r>
          </a:p>
        </p:txBody>
      </p:sp>
      <p:sp>
        <p:nvSpPr>
          <p:cNvPr id="3" name="Content Placeholder 2">
            <a:extLst>
              <a:ext uri="{FF2B5EF4-FFF2-40B4-BE49-F238E27FC236}">
                <a16:creationId xmlns:a16="http://schemas.microsoft.com/office/drawing/2014/main" id="{1FCA8ACA-2C26-BDDE-7B87-73969F6A8D80}"/>
              </a:ext>
            </a:extLst>
          </p:cNvPr>
          <p:cNvSpPr>
            <a:spLocks noGrp="1"/>
          </p:cNvSpPr>
          <p:nvPr>
            <p:ph idx="1"/>
          </p:nvPr>
        </p:nvSpPr>
        <p:spPr>
          <a:xfrm>
            <a:off x="838200" y="1224862"/>
            <a:ext cx="10515600" cy="5268013"/>
          </a:xfrm>
        </p:spPr>
        <p:txBody>
          <a:bodyPr>
            <a:normAutofit fontScale="92500" lnSpcReduction="10000"/>
          </a:bodyPr>
          <a:lstStyle/>
          <a:p>
            <a:r>
              <a:rPr lang="en-GB" dirty="0"/>
              <a:t>Hebrew </a:t>
            </a:r>
            <a:r>
              <a:rPr lang="he-IL" sz="3900" dirty="0">
                <a:cs typeface="+mj-cs"/>
              </a:rPr>
              <a:t>יֵשׁוּעִ</a:t>
            </a:r>
            <a:r>
              <a:rPr lang="en-GB" dirty="0"/>
              <a:t>, Yesh</a:t>
            </a:r>
            <a:r>
              <a:rPr lang="en-GB" b="1" dirty="0"/>
              <a:t>u</a:t>
            </a:r>
            <a:r>
              <a:rPr lang="en-GB" dirty="0"/>
              <a:t>a, a contracted form of </a:t>
            </a:r>
            <a:r>
              <a:rPr lang="he-IL" dirty="0"/>
              <a:t> </a:t>
            </a:r>
            <a:r>
              <a:rPr lang="he-IL" sz="3900" dirty="0">
                <a:cs typeface="+mj-cs"/>
              </a:rPr>
              <a:t>יְהוֹשׁוּעַ</a:t>
            </a:r>
            <a:r>
              <a:rPr lang="en-GB" dirty="0"/>
              <a:t> Yehoshua, AV Joshua,  Yahweh/Jehovah saves.</a:t>
            </a:r>
          </a:p>
          <a:p>
            <a:r>
              <a:rPr lang="en-GB" dirty="0"/>
              <a:t>From Hebrew root </a:t>
            </a:r>
            <a:r>
              <a:rPr lang="he-IL" sz="3900" dirty="0">
                <a:cs typeface="+mj-cs"/>
              </a:rPr>
              <a:t>ישׁע</a:t>
            </a:r>
            <a:r>
              <a:rPr lang="en-GB" sz="3900" dirty="0">
                <a:cs typeface="+mj-cs"/>
              </a:rPr>
              <a:t>, </a:t>
            </a:r>
            <a:r>
              <a:rPr lang="en-GB" dirty="0" err="1"/>
              <a:t>yasha</a:t>
            </a:r>
            <a:r>
              <a:rPr lang="en-GB" dirty="0"/>
              <a:t> = to save ( in </a:t>
            </a:r>
            <a:r>
              <a:rPr lang="en-GB" dirty="0" err="1"/>
              <a:t>hiphil</a:t>
            </a:r>
            <a:r>
              <a:rPr lang="en-GB" dirty="0"/>
              <a:t>, </a:t>
            </a:r>
            <a:r>
              <a:rPr lang="he-IL" sz="3900" dirty="0">
                <a:cs typeface="+mj-cs"/>
              </a:rPr>
              <a:t>הוֹשִׁיעַ</a:t>
            </a:r>
            <a:r>
              <a:rPr lang="en-GB" dirty="0"/>
              <a:t>), the same root as in Hosanna. N.B. </a:t>
            </a:r>
            <a:r>
              <a:rPr lang="he-IL" sz="3900" dirty="0">
                <a:cs typeface="+mj-cs"/>
              </a:rPr>
              <a:t>יְשׁוּעָה</a:t>
            </a:r>
            <a:r>
              <a:rPr lang="en-GB" dirty="0"/>
              <a:t>, </a:t>
            </a:r>
            <a:r>
              <a:rPr lang="en-GB" dirty="0" err="1"/>
              <a:t>Yeshu</a:t>
            </a:r>
            <a:r>
              <a:rPr lang="en-GB" b="1" dirty="0" err="1"/>
              <a:t>ah</a:t>
            </a:r>
            <a:r>
              <a:rPr lang="en-GB" dirty="0"/>
              <a:t>, = salvation.</a:t>
            </a:r>
          </a:p>
          <a:p>
            <a:pPr marL="0" indent="0">
              <a:buNone/>
            </a:pPr>
            <a:r>
              <a:rPr lang="en-GB" b="1" dirty="0"/>
              <a:t>Acts 4:8-12 </a:t>
            </a:r>
            <a:r>
              <a:rPr lang="en-GB" b="1" i="0" baseline="30000" dirty="0">
                <a:solidFill>
                  <a:srgbClr val="FF0000"/>
                </a:solidFill>
                <a:effectLst/>
                <a:latin typeface="Times New Roman" panose="02020603050405020304" pitchFamily="18" charset="0"/>
              </a:rPr>
              <a:t>8</a:t>
            </a:r>
            <a:r>
              <a:rPr lang="en-GB" b="0" i="0" dirty="0">
                <a:solidFill>
                  <a:srgbClr val="000000"/>
                </a:solidFill>
                <a:effectLst/>
                <a:latin typeface="Times New Roman" panose="02020603050405020304" pitchFamily="18" charset="0"/>
              </a:rPr>
              <a:t>Then Peter, filled with holy spirit, said to them, “Rulers of the people and elders of Israel, </a:t>
            </a:r>
            <a:r>
              <a:rPr lang="en-GB" b="1" i="0" baseline="30000" dirty="0">
                <a:solidFill>
                  <a:srgbClr val="FF0000"/>
                </a:solidFill>
                <a:effectLst/>
                <a:latin typeface="Times New Roman" panose="02020603050405020304" pitchFamily="18" charset="0"/>
              </a:rPr>
              <a:t>9</a:t>
            </a:r>
            <a:r>
              <a:rPr lang="en-GB" b="0" i="0" dirty="0">
                <a:solidFill>
                  <a:srgbClr val="000000"/>
                </a:solidFill>
                <a:effectLst/>
                <a:latin typeface="Times New Roman" panose="02020603050405020304" pitchFamily="18" charset="0"/>
              </a:rPr>
              <a:t>if we today are being examined about </a:t>
            </a:r>
            <a:r>
              <a:rPr lang="en-GB" b="0" i="1" dirty="0">
                <a:solidFill>
                  <a:srgbClr val="000000"/>
                </a:solidFill>
                <a:effectLst/>
                <a:latin typeface="Times New Roman" panose="02020603050405020304" pitchFamily="18" charset="0"/>
              </a:rPr>
              <a:t>the</a:t>
            </a:r>
            <a:r>
              <a:rPr lang="en-GB" b="0" i="0" dirty="0">
                <a:solidFill>
                  <a:srgbClr val="000000"/>
                </a:solidFill>
                <a:effectLst/>
                <a:latin typeface="Times New Roman" panose="02020603050405020304" pitchFamily="18" charset="0"/>
              </a:rPr>
              <a:t> good work on a sick man, by what </a:t>
            </a:r>
            <a:r>
              <a:rPr lang="en-GB" b="0" i="1" dirty="0">
                <a:solidFill>
                  <a:srgbClr val="000000"/>
                </a:solidFill>
                <a:effectLst/>
                <a:latin typeface="Times New Roman" panose="02020603050405020304" pitchFamily="18" charset="0"/>
              </a:rPr>
              <a:t>means</a:t>
            </a:r>
            <a:r>
              <a:rPr lang="en-GB" b="0" i="0" dirty="0">
                <a:solidFill>
                  <a:srgbClr val="000000"/>
                </a:solidFill>
                <a:effectLst/>
                <a:latin typeface="Times New Roman" panose="02020603050405020304" pitchFamily="18" charset="0"/>
              </a:rPr>
              <a:t> he has been cured, </a:t>
            </a:r>
            <a:r>
              <a:rPr lang="en-GB" b="1" i="0" baseline="30000" dirty="0">
                <a:solidFill>
                  <a:srgbClr val="FF0000"/>
                </a:solidFill>
                <a:effectLst/>
                <a:latin typeface="Times New Roman" panose="02020603050405020304" pitchFamily="18" charset="0"/>
              </a:rPr>
              <a:t>10</a:t>
            </a:r>
            <a:r>
              <a:rPr lang="en-GB" b="0" i="0" dirty="0">
                <a:solidFill>
                  <a:srgbClr val="000000"/>
                </a:solidFill>
                <a:effectLst/>
                <a:latin typeface="Times New Roman" panose="02020603050405020304" pitchFamily="18" charset="0"/>
              </a:rPr>
              <a:t>let it be known to all of you and to all the people of Israel that </a:t>
            </a:r>
            <a:r>
              <a:rPr lang="en-GB" b="0" i="1" dirty="0">
                <a:solidFill>
                  <a:srgbClr val="000000"/>
                </a:solidFill>
                <a:effectLst/>
                <a:latin typeface="Times New Roman" panose="02020603050405020304" pitchFamily="18" charset="0"/>
              </a:rPr>
              <a:t>it is</a:t>
            </a:r>
            <a:r>
              <a:rPr lang="en-GB" b="0" i="0" dirty="0">
                <a:solidFill>
                  <a:srgbClr val="000000"/>
                </a:solidFill>
                <a:effectLst/>
                <a:latin typeface="Times New Roman" panose="02020603050405020304" pitchFamily="18" charset="0"/>
              </a:rPr>
              <a:t> </a:t>
            </a:r>
            <a:r>
              <a:rPr lang="en-GB" b="0" i="0" dirty="0">
                <a:solidFill>
                  <a:srgbClr val="FF0000"/>
                </a:solidFill>
                <a:effectLst/>
                <a:latin typeface="Times New Roman" panose="02020603050405020304" pitchFamily="18" charset="0"/>
              </a:rPr>
              <a:t>in the name of Jesus Christ the Nazarene</a:t>
            </a:r>
            <a:r>
              <a:rPr lang="en-GB" b="0" i="0" dirty="0">
                <a:solidFill>
                  <a:srgbClr val="000000"/>
                </a:solidFill>
                <a:effectLst/>
                <a:latin typeface="Times New Roman" panose="02020603050405020304" pitchFamily="18" charset="0"/>
              </a:rPr>
              <a:t>, whom you crucified, whom God has raised from </a:t>
            </a:r>
            <a:r>
              <a:rPr lang="en-GB" b="0" i="1" dirty="0">
                <a:solidFill>
                  <a:srgbClr val="000000"/>
                </a:solidFill>
                <a:effectLst/>
                <a:latin typeface="Times New Roman" panose="02020603050405020304" pitchFamily="18" charset="0"/>
              </a:rPr>
              <a:t>the</a:t>
            </a:r>
            <a:r>
              <a:rPr lang="en-GB" b="0" i="0" dirty="0">
                <a:solidFill>
                  <a:srgbClr val="000000"/>
                </a:solidFill>
                <a:effectLst/>
                <a:latin typeface="Times New Roman" panose="02020603050405020304" pitchFamily="18" charset="0"/>
              </a:rPr>
              <a:t> dead – </a:t>
            </a:r>
            <a:r>
              <a:rPr lang="en-GB" b="0" i="1" dirty="0">
                <a:solidFill>
                  <a:srgbClr val="000000"/>
                </a:solidFill>
                <a:effectLst/>
                <a:latin typeface="Times New Roman" panose="02020603050405020304" pitchFamily="18" charset="0"/>
              </a:rPr>
              <a:t>that it is</a:t>
            </a:r>
            <a:r>
              <a:rPr lang="en-GB" b="0" i="0" dirty="0">
                <a:solidFill>
                  <a:srgbClr val="000000"/>
                </a:solidFill>
                <a:effectLst/>
                <a:latin typeface="Times New Roman" panose="02020603050405020304" pitchFamily="18" charset="0"/>
              </a:rPr>
              <a:t> by him – </a:t>
            </a:r>
            <a:r>
              <a:rPr lang="en-GB" b="0" i="1" dirty="0">
                <a:solidFill>
                  <a:srgbClr val="000000"/>
                </a:solidFill>
                <a:effectLst/>
                <a:latin typeface="Times New Roman" panose="02020603050405020304" pitchFamily="18" charset="0"/>
              </a:rPr>
              <a:t>that</a:t>
            </a:r>
            <a:r>
              <a:rPr lang="en-GB" b="0" i="0" dirty="0">
                <a:solidFill>
                  <a:srgbClr val="000000"/>
                </a:solidFill>
                <a:effectLst/>
                <a:latin typeface="Times New Roman" panose="02020603050405020304" pitchFamily="18" charset="0"/>
              </a:rPr>
              <a:t> this </a:t>
            </a:r>
            <a:r>
              <a:rPr lang="en-GB" b="0" i="1" dirty="0">
                <a:solidFill>
                  <a:srgbClr val="000000"/>
                </a:solidFill>
                <a:effectLst/>
                <a:latin typeface="Times New Roman" panose="02020603050405020304" pitchFamily="18" charset="0"/>
              </a:rPr>
              <a:t>man</a:t>
            </a:r>
            <a:r>
              <a:rPr lang="en-GB" b="0" i="0" dirty="0">
                <a:solidFill>
                  <a:srgbClr val="000000"/>
                </a:solidFill>
                <a:effectLst/>
                <a:latin typeface="Times New Roman" panose="02020603050405020304" pitchFamily="18" charset="0"/>
              </a:rPr>
              <a:t> stands here in your presence, healthy. </a:t>
            </a:r>
            <a:r>
              <a:rPr lang="en-GB" b="1" i="0" baseline="30000" dirty="0">
                <a:solidFill>
                  <a:srgbClr val="FF0000"/>
                </a:solidFill>
                <a:effectLst/>
                <a:latin typeface="Times New Roman" panose="02020603050405020304" pitchFamily="18" charset="0"/>
              </a:rPr>
              <a:t>11</a:t>
            </a:r>
            <a:r>
              <a:rPr lang="en-GB" b="0" i="0" dirty="0">
                <a:solidFill>
                  <a:srgbClr val="000000"/>
                </a:solidFill>
                <a:effectLst/>
                <a:latin typeface="Times New Roman" panose="02020603050405020304" pitchFamily="18" charset="0"/>
              </a:rPr>
              <a:t>He is </a:t>
            </a:r>
            <a:r>
              <a:rPr lang="en-GB" b="1" i="0" dirty="0">
                <a:solidFill>
                  <a:srgbClr val="000000"/>
                </a:solidFill>
                <a:effectLst/>
                <a:latin typeface="Times New Roman" panose="02020603050405020304" pitchFamily="18" charset="0"/>
              </a:rPr>
              <a:t>The stone which </a:t>
            </a:r>
            <a:r>
              <a:rPr lang="en-GB" b="1" i="1" dirty="0">
                <a:solidFill>
                  <a:srgbClr val="000000"/>
                </a:solidFill>
                <a:effectLst/>
                <a:latin typeface="Times New Roman" panose="02020603050405020304" pitchFamily="18" charset="0"/>
              </a:rPr>
              <a:t>was</a:t>
            </a:r>
            <a:r>
              <a:rPr lang="en-GB" b="1" i="0" dirty="0">
                <a:solidFill>
                  <a:srgbClr val="000000"/>
                </a:solidFill>
                <a:effectLst/>
                <a:latin typeface="Times New Roman" panose="02020603050405020304" pitchFamily="18" charset="0"/>
              </a:rPr>
              <a:t> rejected by you builders, </a:t>
            </a:r>
            <a:r>
              <a:rPr lang="en-GB" b="1" i="1" dirty="0">
                <a:solidFill>
                  <a:srgbClr val="000000"/>
                </a:solidFill>
                <a:effectLst/>
                <a:latin typeface="Times New Roman" panose="02020603050405020304" pitchFamily="18" charset="0"/>
              </a:rPr>
              <a:t>But</a:t>
            </a:r>
            <a:r>
              <a:rPr lang="en-GB" b="1" dirty="0">
                <a:solidFill>
                  <a:srgbClr val="000000"/>
                </a:solidFill>
                <a:latin typeface="Times New Roman" panose="02020603050405020304" pitchFamily="18" charset="0"/>
              </a:rPr>
              <a:t> w</a:t>
            </a:r>
            <a:r>
              <a:rPr lang="en-GB" b="1" i="0" dirty="0">
                <a:solidFill>
                  <a:srgbClr val="000000"/>
                </a:solidFill>
                <a:effectLst/>
                <a:latin typeface="Times New Roman" panose="02020603050405020304" pitchFamily="18" charset="0"/>
              </a:rPr>
              <a:t>hich </a:t>
            </a:r>
            <a:r>
              <a:rPr lang="en-GB" b="1" i="1" dirty="0">
                <a:solidFill>
                  <a:srgbClr val="000000"/>
                </a:solidFill>
                <a:effectLst/>
                <a:latin typeface="Times New Roman" panose="02020603050405020304" pitchFamily="18" charset="0"/>
              </a:rPr>
              <a:t>has</a:t>
            </a:r>
            <a:r>
              <a:rPr lang="en-GB" b="1" i="0" dirty="0">
                <a:solidFill>
                  <a:srgbClr val="000000"/>
                </a:solidFill>
                <a:effectLst/>
                <a:latin typeface="Times New Roman" panose="02020603050405020304" pitchFamily="18" charset="0"/>
              </a:rPr>
              <a:t> become </a:t>
            </a:r>
            <a:r>
              <a:rPr lang="en-GB" b="1" i="1" dirty="0">
                <a:solidFill>
                  <a:srgbClr val="000000"/>
                </a:solidFill>
                <a:effectLst/>
                <a:latin typeface="Times New Roman" panose="02020603050405020304" pitchFamily="18" charset="0"/>
              </a:rPr>
              <a:t>the</a:t>
            </a:r>
            <a:r>
              <a:rPr lang="en-GB" b="1" i="0" dirty="0">
                <a:solidFill>
                  <a:srgbClr val="000000"/>
                </a:solidFill>
                <a:effectLst/>
                <a:latin typeface="Times New Roman" panose="02020603050405020304" pitchFamily="18" charset="0"/>
              </a:rPr>
              <a:t> keystone. </a:t>
            </a:r>
            <a:r>
              <a:rPr lang="en-GB" b="1" i="0" baseline="30000" dirty="0">
                <a:solidFill>
                  <a:srgbClr val="FF0000"/>
                </a:solidFill>
                <a:effectLst/>
                <a:latin typeface="Times New Roman" panose="02020603050405020304" pitchFamily="18" charset="0"/>
              </a:rPr>
              <a:t>12</a:t>
            </a:r>
            <a:r>
              <a:rPr lang="en-GB" b="0" i="0" dirty="0">
                <a:solidFill>
                  <a:srgbClr val="000000"/>
                </a:solidFill>
                <a:effectLst/>
                <a:latin typeface="Times New Roman" panose="02020603050405020304" pitchFamily="18" charset="0"/>
              </a:rPr>
              <a:t>And there is no salvation in </a:t>
            </a:r>
            <a:r>
              <a:rPr lang="en-GB" b="0" i="1" dirty="0">
                <a:solidFill>
                  <a:srgbClr val="000000"/>
                </a:solidFill>
                <a:effectLst/>
                <a:latin typeface="Times New Roman" panose="02020603050405020304" pitchFamily="18" charset="0"/>
              </a:rPr>
              <a:t>any</a:t>
            </a:r>
            <a:r>
              <a:rPr lang="en-GB" b="0" i="0" dirty="0">
                <a:solidFill>
                  <a:srgbClr val="000000"/>
                </a:solidFill>
                <a:effectLst/>
                <a:latin typeface="Times New Roman" panose="02020603050405020304" pitchFamily="18" charset="0"/>
              </a:rPr>
              <a:t> other, for </a:t>
            </a:r>
            <a:r>
              <a:rPr lang="en-GB" b="0" i="0" dirty="0">
                <a:solidFill>
                  <a:srgbClr val="FF0000"/>
                </a:solidFill>
                <a:effectLst/>
                <a:latin typeface="Times New Roman" panose="02020603050405020304" pitchFamily="18" charset="0"/>
              </a:rPr>
              <a:t>neither is there </a:t>
            </a:r>
            <a:r>
              <a:rPr lang="en-GB" b="0" i="1" dirty="0">
                <a:solidFill>
                  <a:srgbClr val="FF0000"/>
                </a:solidFill>
                <a:effectLst/>
                <a:latin typeface="Times New Roman" panose="02020603050405020304" pitchFamily="18" charset="0"/>
              </a:rPr>
              <a:t>any</a:t>
            </a:r>
            <a:r>
              <a:rPr lang="en-GB" b="0" i="0" dirty="0">
                <a:solidFill>
                  <a:srgbClr val="FF0000"/>
                </a:solidFill>
                <a:effectLst/>
                <a:latin typeface="Times New Roman" panose="02020603050405020304" pitchFamily="18" charset="0"/>
              </a:rPr>
              <a:t> other name given among men by which we must be saved</a:t>
            </a:r>
            <a:r>
              <a:rPr lang="en-GB" b="0" i="0" dirty="0">
                <a:solidFill>
                  <a:srgbClr val="000000"/>
                </a:solidFill>
                <a:effectLst/>
                <a:latin typeface="Times New Roman" panose="02020603050405020304" pitchFamily="18" charset="0"/>
              </a:rPr>
              <a:t>.”</a:t>
            </a:r>
            <a:endParaRPr lang="en-GB" dirty="0"/>
          </a:p>
          <a:p>
            <a:endParaRPr lang="en-GB" dirty="0"/>
          </a:p>
        </p:txBody>
      </p:sp>
    </p:spTree>
    <p:extLst>
      <p:ext uri="{BB962C8B-B14F-4D97-AF65-F5344CB8AC3E}">
        <p14:creationId xmlns:p14="http://schemas.microsoft.com/office/powerpoint/2010/main" val="365438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9B8B3B-1F9D-C488-B679-81C37AEA156A}"/>
              </a:ext>
            </a:extLst>
          </p:cNvPr>
          <p:cNvSpPr txBox="1"/>
          <p:nvPr/>
        </p:nvSpPr>
        <p:spPr>
          <a:xfrm>
            <a:off x="7836209" y="2397996"/>
            <a:ext cx="1773283" cy="1200329"/>
          </a:xfrm>
          <a:prstGeom prst="rect">
            <a:avLst/>
          </a:prstGeom>
          <a:noFill/>
        </p:spPr>
        <p:txBody>
          <a:bodyPr wrap="square" rtlCol="0">
            <a:spAutoFit/>
          </a:bodyPr>
          <a:lstStyle/>
          <a:p>
            <a:r>
              <a:rPr lang="en-GB" sz="3600" dirty="0"/>
              <a:t>1 Tim 3:16</a:t>
            </a:r>
          </a:p>
        </p:txBody>
      </p:sp>
      <p:sp>
        <p:nvSpPr>
          <p:cNvPr id="2" name="Title 1">
            <a:extLst>
              <a:ext uri="{FF2B5EF4-FFF2-40B4-BE49-F238E27FC236}">
                <a16:creationId xmlns:a16="http://schemas.microsoft.com/office/drawing/2014/main" id="{57630D07-D729-16E4-CB09-4D35A79EAE11}"/>
              </a:ext>
            </a:extLst>
          </p:cNvPr>
          <p:cNvSpPr>
            <a:spLocks noGrp="1"/>
          </p:cNvSpPr>
          <p:nvPr>
            <p:ph type="title"/>
          </p:nvPr>
        </p:nvSpPr>
        <p:spPr>
          <a:xfrm>
            <a:off x="838200" y="472003"/>
            <a:ext cx="3185160" cy="1451800"/>
          </a:xfrm>
        </p:spPr>
        <p:txBody>
          <a:bodyPr>
            <a:normAutofit/>
          </a:bodyPr>
          <a:lstStyle/>
          <a:p>
            <a:pPr algn="ctr"/>
            <a:r>
              <a:rPr lang="en-GB" sz="3600" dirty="0">
                <a:latin typeface="Arial" panose="020B0604020202020204" pitchFamily="34" charset="0"/>
                <a:cs typeface="Arial" panose="020B0604020202020204" pitchFamily="34" charset="0"/>
              </a:rPr>
              <a:t>Immanuel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 God with Us</a:t>
            </a:r>
          </a:p>
        </p:txBody>
      </p:sp>
      <p:pic>
        <p:nvPicPr>
          <p:cNvPr id="9" name="Content Placeholder 8" descr="A gold scale with a white and black text&#10;&#10;Description automatically generated">
            <a:extLst>
              <a:ext uri="{FF2B5EF4-FFF2-40B4-BE49-F238E27FC236}">
                <a16:creationId xmlns:a16="http://schemas.microsoft.com/office/drawing/2014/main" id="{DBC19DC1-3940-0DFA-265D-BCE81D9CED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1423" y="195199"/>
            <a:ext cx="4762856" cy="6614688"/>
          </a:xfrm>
        </p:spPr>
      </p:pic>
      <p:sp>
        <p:nvSpPr>
          <p:cNvPr id="10" name="Title 1">
            <a:extLst>
              <a:ext uri="{FF2B5EF4-FFF2-40B4-BE49-F238E27FC236}">
                <a16:creationId xmlns:a16="http://schemas.microsoft.com/office/drawing/2014/main" id="{9FB1AE12-0955-CCFA-A269-03BACD88A19F}"/>
              </a:ext>
            </a:extLst>
          </p:cNvPr>
          <p:cNvSpPr txBox="1">
            <a:spLocks/>
          </p:cNvSpPr>
          <p:nvPr/>
        </p:nvSpPr>
        <p:spPr>
          <a:xfrm>
            <a:off x="838200" y="3635590"/>
            <a:ext cx="3185160" cy="2544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Arial" panose="020B0604020202020204" pitchFamily="34" charset="0"/>
                <a:cs typeface="Arial" panose="020B0604020202020204" pitchFamily="34" charset="0"/>
              </a:rPr>
              <a:t>1 Tim 3:16</a:t>
            </a:r>
          </a:p>
          <a:p>
            <a:pPr algn="ctr"/>
            <a:r>
              <a:rPr lang="en-GB" sz="3600" dirty="0">
                <a:latin typeface="Arial" panose="020B0604020202020204" pitchFamily="34" charset="0"/>
                <a:cs typeface="Arial" panose="020B0604020202020204" pitchFamily="34" charset="0"/>
              </a:rPr>
              <a:t>God was manifested in the flesh</a:t>
            </a:r>
          </a:p>
        </p:txBody>
      </p:sp>
      <p:sp>
        <p:nvSpPr>
          <p:cNvPr id="11" name="Title 1">
            <a:extLst>
              <a:ext uri="{FF2B5EF4-FFF2-40B4-BE49-F238E27FC236}">
                <a16:creationId xmlns:a16="http://schemas.microsoft.com/office/drawing/2014/main" id="{B35D0D8B-BFDC-A1DF-453A-01DDFC52B515}"/>
              </a:ext>
            </a:extLst>
          </p:cNvPr>
          <p:cNvSpPr txBox="1">
            <a:spLocks/>
          </p:cNvSpPr>
          <p:nvPr/>
        </p:nvSpPr>
        <p:spPr>
          <a:xfrm>
            <a:off x="719447" y="2183790"/>
            <a:ext cx="3185160" cy="1451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Arial" panose="020B0604020202020204" pitchFamily="34" charset="0"/>
                <a:cs typeface="Arial" panose="020B0604020202020204" pitchFamily="34" charset="0"/>
              </a:rPr>
              <a:t>Not just a name</a:t>
            </a:r>
          </a:p>
        </p:txBody>
      </p:sp>
    </p:spTree>
    <p:extLst>
      <p:ext uri="{BB962C8B-B14F-4D97-AF65-F5344CB8AC3E}">
        <p14:creationId xmlns:p14="http://schemas.microsoft.com/office/powerpoint/2010/main" val="3730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A782-AEF5-0F27-6783-5450C07C6ECD}"/>
              </a:ext>
            </a:extLst>
          </p:cNvPr>
          <p:cNvSpPr>
            <a:spLocks noGrp="1"/>
          </p:cNvSpPr>
          <p:nvPr>
            <p:ph type="title"/>
          </p:nvPr>
        </p:nvSpPr>
        <p:spPr>
          <a:xfrm>
            <a:off x="838200" y="189186"/>
            <a:ext cx="10515600" cy="1325563"/>
          </a:xfrm>
        </p:spPr>
        <p:txBody>
          <a:bodyPr>
            <a:normAutofit fontScale="90000"/>
          </a:bodyPr>
          <a:lstStyle/>
          <a:p>
            <a:pPr algn="ctr"/>
            <a:r>
              <a:rPr lang="en-GB" dirty="0"/>
              <a:t>Promises of the Messiah – When </a:t>
            </a:r>
            <a:r>
              <a:rPr lang="en-GB" b="1" i="1" dirty="0"/>
              <a:t>will</a:t>
            </a:r>
            <a:r>
              <a:rPr lang="en-GB" dirty="0"/>
              <a:t> He come?</a:t>
            </a:r>
            <a:br>
              <a:rPr lang="en-GB" dirty="0"/>
            </a:br>
            <a:r>
              <a:rPr lang="en-GB" sz="3600" b="0" i="1" dirty="0">
                <a:solidFill>
                  <a:srgbClr val="000000"/>
                </a:solidFill>
                <a:effectLst/>
                <a:latin typeface="Times New Roman" panose="02020603050405020304" pitchFamily="18" charset="0"/>
              </a:rPr>
              <a:t>Dan 9:24-27 (covers the “cutting off” – not the birth)</a:t>
            </a:r>
            <a:endParaRPr lang="en-GB" sz="3600" dirty="0"/>
          </a:p>
        </p:txBody>
      </p:sp>
      <p:sp>
        <p:nvSpPr>
          <p:cNvPr id="3" name="Content Placeholder 2">
            <a:extLst>
              <a:ext uri="{FF2B5EF4-FFF2-40B4-BE49-F238E27FC236}">
                <a16:creationId xmlns:a16="http://schemas.microsoft.com/office/drawing/2014/main" id="{A3A73032-8C44-244D-2E10-12A60009624C}"/>
              </a:ext>
            </a:extLst>
          </p:cNvPr>
          <p:cNvSpPr>
            <a:spLocks noGrp="1"/>
          </p:cNvSpPr>
          <p:nvPr>
            <p:ph idx="1"/>
          </p:nvPr>
        </p:nvSpPr>
        <p:spPr>
          <a:xfrm>
            <a:off x="425669" y="1529255"/>
            <a:ext cx="11340662" cy="5139559"/>
          </a:xfrm>
        </p:spPr>
        <p:txBody>
          <a:bodyPr>
            <a:normAutofit fontScale="25000" lnSpcReduction="20000"/>
          </a:bodyPr>
          <a:lstStyle/>
          <a:p>
            <a:pPr marL="0" indent="0">
              <a:buNone/>
            </a:pPr>
            <a:r>
              <a:rPr lang="en-GB" sz="10400" b="0" i="0" dirty="0">
                <a:solidFill>
                  <a:srgbClr val="000000"/>
                </a:solidFill>
                <a:effectLst/>
                <a:highlight>
                  <a:srgbClr val="FFFF00"/>
                </a:highlight>
                <a:latin typeface="Arial" panose="020B0604020202020204" pitchFamily="34" charset="0"/>
                <a:cs typeface="Arial" panose="020B0604020202020204" pitchFamily="34" charset="0"/>
              </a:rPr>
              <a:t>Seventy</a:t>
            </a:r>
            <a:r>
              <a:rPr lang="en-GB" sz="10400" b="0" i="0" dirty="0">
                <a:solidFill>
                  <a:srgbClr val="000000"/>
                </a:solidFill>
                <a:effectLst/>
                <a:latin typeface="Arial" panose="020B0604020202020204" pitchFamily="34" charset="0"/>
                <a:cs typeface="Arial" panose="020B0604020202020204" pitchFamily="34" charset="0"/>
              </a:rPr>
              <a:t> </a:t>
            </a:r>
            <a:r>
              <a:rPr lang="en-GB" sz="10400" b="0" i="1" dirty="0">
                <a:solidFill>
                  <a:srgbClr val="000000"/>
                </a:solidFill>
                <a:effectLst/>
                <a:latin typeface="Arial" panose="020B0604020202020204" pitchFamily="34" charset="0"/>
                <a:cs typeface="Arial" panose="020B0604020202020204" pitchFamily="34" charset="0"/>
              </a:rPr>
              <a:t>year-</a:t>
            </a:r>
            <a:r>
              <a:rPr lang="en-GB" sz="10400" b="0" i="0" dirty="0">
                <a:solidFill>
                  <a:srgbClr val="000000"/>
                </a:solidFill>
                <a:effectLst/>
                <a:latin typeface="Arial" panose="020B0604020202020204" pitchFamily="34" charset="0"/>
                <a:cs typeface="Arial" panose="020B0604020202020204" pitchFamily="34" charset="0"/>
              </a:rPr>
              <a:t>weeks have been determined concerning your people and concerning your holy city, to put an end to transgression and to seal up sins, and to atone for iniquity, and to bring in age-abiding righteousness, and to seal the vision and prophet, and to anoint the holy of holies.</a:t>
            </a:r>
          </a:p>
          <a:p>
            <a:pPr marL="0" indent="0">
              <a:buNone/>
            </a:pPr>
            <a:r>
              <a:rPr lang="en-GB" sz="10400" b="0" i="0" dirty="0">
                <a:solidFill>
                  <a:srgbClr val="000000"/>
                </a:solidFill>
                <a:effectLst/>
                <a:latin typeface="Arial" panose="020B0604020202020204" pitchFamily="34" charset="0"/>
                <a:cs typeface="Arial" panose="020B0604020202020204" pitchFamily="34" charset="0"/>
              </a:rPr>
              <a:t>And know and understand </a:t>
            </a:r>
            <a:r>
              <a:rPr lang="en-GB" sz="10400" b="0" i="1" dirty="0">
                <a:solidFill>
                  <a:srgbClr val="000000"/>
                </a:solidFill>
                <a:effectLst/>
                <a:latin typeface="Arial" panose="020B0604020202020204" pitchFamily="34" charset="0"/>
                <a:cs typeface="Arial" panose="020B0604020202020204" pitchFamily="34" charset="0"/>
              </a:rPr>
              <a:t>that</a:t>
            </a:r>
            <a:r>
              <a:rPr lang="en-GB" sz="10400" b="0" i="0" dirty="0">
                <a:solidFill>
                  <a:srgbClr val="000000"/>
                </a:solidFill>
                <a:effectLst/>
                <a:latin typeface="Arial" panose="020B0604020202020204" pitchFamily="34" charset="0"/>
                <a:cs typeface="Arial" panose="020B0604020202020204" pitchFamily="34" charset="0"/>
              </a:rPr>
              <a:t> </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from the issuing of the order to restore and rebuild Jerusalem up to messiah the leader, </a:t>
            </a:r>
            <a:r>
              <a:rPr lang="en-GB" sz="10400" b="0" i="1" dirty="0">
                <a:solidFill>
                  <a:srgbClr val="000000"/>
                </a:solidFill>
                <a:effectLst/>
                <a:highlight>
                  <a:srgbClr val="00FF00"/>
                </a:highlight>
                <a:latin typeface="Arial" panose="020B0604020202020204" pitchFamily="34" charset="0"/>
                <a:cs typeface="Arial" panose="020B0604020202020204" pitchFamily="34" charset="0"/>
              </a:rPr>
              <a:t>there are</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 </a:t>
            </a:r>
            <a:r>
              <a:rPr lang="en-GB" sz="10400" b="0" i="0" dirty="0">
                <a:solidFill>
                  <a:srgbClr val="000000"/>
                </a:solidFill>
                <a:effectLst/>
                <a:highlight>
                  <a:srgbClr val="FFFF00"/>
                </a:highlight>
                <a:latin typeface="Arial" panose="020B0604020202020204" pitchFamily="34" charset="0"/>
                <a:cs typeface="Arial" panose="020B0604020202020204" pitchFamily="34" charset="0"/>
              </a:rPr>
              <a:t>seven</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 </a:t>
            </a:r>
            <a:r>
              <a:rPr lang="en-GB" sz="10400" b="0" i="1" dirty="0">
                <a:solidFill>
                  <a:srgbClr val="000000"/>
                </a:solidFill>
                <a:effectLst/>
                <a:highlight>
                  <a:srgbClr val="00FF00"/>
                </a:highlight>
                <a:latin typeface="Arial" panose="020B0604020202020204" pitchFamily="34" charset="0"/>
                <a:cs typeface="Arial" panose="020B0604020202020204" pitchFamily="34" charset="0"/>
              </a:rPr>
              <a:t>year-</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weeks and </a:t>
            </a:r>
            <a:r>
              <a:rPr lang="en-GB" sz="10400" b="0" i="0" dirty="0">
                <a:solidFill>
                  <a:srgbClr val="000000"/>
                </a:solidFill>
                <a:effectLst/>
                <a:highlight>
                  <a:srgbClr val="FFFF00"/>
                </a:highlight>
                <a:latin typeface="Arial" panose="020B0604020202020204" pitchFamily="34" charset="0"/>
                <a:cs typeface="Arial" panose="020B0604020202020204" pitchFamily="34" charset="0"/>
              </a:rPr>
              <a:t>sixty-two</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 </a:t>
            </a:r>
            <a:r>
              <a:rPr lang="en-GB" sz="10400" b="0" i="1" dirty="0">
                <a:solidFill>
                  <a:srgbClr val="000000"/>
                </a:solidFill>
                <a:effectLst/>
                <a:highlight>
                  <a:srgbClr val="00FF00"/>
                </a:highlight>
                <a:latin typeface="Arial" panose="020B0604020202020204" pitchFamily="34" charset="0"/>
                <a:cs typeface="Arial" panose="020B0604020202020204" pitchFamily="34" charset="0"/>
              </a:rPr>
              <a:t>year-</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weeks</a:t>
            </a:r>
            <a:r>
              <a:rPr lang="en-GB" sz="10400" b="0" i="0" dirty="0">
                <a:solidFill>
                  <a:srgbClr val="000000"/>
                </a:solidFill>
                <a:effectLst/>
                <a:latin typeface="Arial" panose="020B0604020202020204" pitchFamily="34" charset="0"/>
                <a:cs typeface="Arial" panose="020B0604020202020204" pitchFamily="34" charset="0"/>
              </a:rPr>
              <a:t>, and street and ditch will be built again, but in distressful times.</a:t>
            </a:r>
          </a:p>
          <a:p>
            <a:pPr marL="0" indent="0">
              <a:buNone/>
            </a:pPr>
            <a:r>
              <a:rPr lang="en-GB" sz="10400" b="0" i="0" dirty="0">
                <a:solidFill>
                  <a:srgbClr val="000000"/>
                </a:solidFill>
                <a:effectLst/>
                <a:latin typeface="Arial" panose="020B0604020202020204" pitchFamily="34" charset="0"/>
                <a:cs typeface="Arial" panose="020B0604020202020204" pitchFamily="34" charset="0"/>
              </a:rPr>
              <a:t>And after the </a:t>
            </a:r>
            <a:r>
              <a:rPr lang="en-GB" sz="10400" b="0" i="0" dirty="0">
                <a:solidFill>
                  <a:srgbClr val="000000"/>
                </a:solidFill>
                <a:effectLst/>
                <a:highlight>
                  <a:srgbClr val="FFFF00"/>
                </a:highlight>
                <a:latin typeface="Arial" panose="020B0604020202020204" pitchFamily="34" charset="0"/>
                <a:cs typeface="Arial" panose="020B0604020202020204" pitchFamily="34" charset="0"/>
              </a:rPr>
              <a:t>sixty-two</a:t>
            </a:r>
            <a:r>
              <a:rPr lang="en-GB" sz="10400" b="0" i="0" dirty="0">
                <a:solidFill>
                  <a:srgbClr val="000000"/>
                </a:solidFill>
                <a:effectLst/>
                <a:latin typeface="Arial" panose="020B0604020202020204" pitchFamily="34" charset="0"/>
                <a:cs typeface="Arial" panose="020B0604020202020204" pitchFamily="34" charset="0"/>
              </a:rPr>
              <a:t> </a:t>
            </a:r>
            <a:r>
              <a:rPr lang="en-GB" sz="10400" b="0" i="1" dirty="0">
                <a:solidFill>
                  <a:srgbClr val="000000"/>
                </a:solidFill>
                <a:effectLst/>
                <a:latin typeface="Arial" panose="020B0604020202020204" pitchFamily="34" charset="0"/>
                <a:cs typeface="Arial" panose="020B0604020202020204" pitchFamily="34" charset="0"/>
              </a:rPr>
              <a:t>year-</a:t>
            </a:r>
            <a:r>
              <a:rPr lang="en-GB" sz="10400" b="0" i="0" dirty="0">
                <a:solidFill>
                  <a:srgbClr val="000000"/>
                </a:solidFill>
                <a:effectLst/>
                <a:latin typeface="Arial" panose="020B0604020202020204" pitchFamily="34" charset="0"/>
                <a:cs typeface="Arial" panose="020B0604020202020204" pitchFamily="34" charset="0"/>
              </a:rPr>
              <a:t>weeks, </a:t>
            </a:r>
            <a:r>
              <a:rPr lang="en-GB" sz="10400" b="0" i="0" dirty="0">
                <a:solidFill>
                  <a:srgbClr val="000000"/>
                </a:solidFill>
                <a:effectLst/>
                <a:highlight>
                  <a:srgbClr val="00FF00"/>
                </a:highlight>
                <a:latin typeface="Arial" panose="020B0604020202020204" pitchFamily="34" charset="0"/>
                <a:cs typeface="Arial" panose="020B0604020202020204" pitchFamily="34" charset="0"/>
              </a:rPr>
              <a:t>messiah will be cut off</a:t>
            </a:r>
            <a:r>
              <a:rPr lang="en-GB" sz="10400" b="0" i="0" dirty="0">
                <a:solidFill>
                  <a:srgbClr val="000000"/>
                </a:solidFill>
                <a:effectLst/>
                <a:latin typeface="Arial" panose="020B0604020202020204" pitchFamily="34" charset="0"/>
                <a:cs typeface="Arial" panose="020B0604020202020204" pitchFamily="34" charset="0"/>
              </a:rPr>
              <a:t>, but not for himself, and the people of </a:t>
            </a:r>
            <a:r>
              <a:rPr lang="en-GB" sz="10400" b="0" i="0" dirty="0">
                <a:solidFill>
                  <a:srgbClr val="000000"/>
                </a:solidFill>
                <a:effectLst/>
                <a:highlight>
                  <a:srgbClr val="FF0000"/>
                </a:highlight>
                <a:latin typeface="Arial" panose="020B0604020202020204" pitchFamily="34" charset="0"/>
                <a:cs typeface="Arial" panose="020B0604020202020204" pitchFamily="34" charset="0"/>
              </a:rPr>
              <a:t>the coming leader </a:t>
            </a:r>
            <a:r>
              <a:rPr lang="en-GB" sz="10400" b="0" i="0" dirty="0">
                <a:solidFill>
                  <a:srgbClr val="000000"/>
                </a:solidFill>
                <a:effectLst/>
                <a:latin typeface="Arial" panose="020B0604020202020204" pitchFamily="34" charset="0"/>
                <a:cs typeface="Arial" panose="020B0604020202020204" pitchFamily="34" charset="0"/>
              </a:rPr>
              <a:t>will spoil the city and the sanctuary, and his end </a:t>
            </a:r>
            <a:r>
              <a:rPr lang="en-GB" sz="10400" b="0" i="1" dirty="0">
                <a:solidFill>
                  <a:srgbClr val="000000"/>
                </a:solidFill>
                <a:effectLst/>
                <a:latin typeface="Arial" panose="020B0604020202020204" pitchFamily="34" charset="0"/>
                <a:cs typeface="Arial" panose="020B0604020202020204" pitchFamily="34" charset="0"/>
              </a:rPr>
              <a:t>will be</a:t>
            </a:r>
            <a:r>
              <a:rPr lang="en-GB" sz="10400" b="0" i="0" dirty="0">
                <a:solidFill>
                  <a:srgbClr val="000000"/>
                </a:solidFill>
                <a:effectLst/>
                <a:latin typeface="Arial" panose="020B0604020202020204" pitchFamily="34" charset="0"/>
                <a:cs typeface="Arial" panose="020B0604020202020204" pitchFamily="34" charset="0"/>
              </a:rPr>
              <a:t> with a flood. And until the end of the war, desolations are determined.</a:t>
            </a:r>
          </a:p>
          <a:p>
            <a:pPr marL="0" indent="0">
              <a:buNone/>
            </a:pPr>
            <a:r>
              <a:rPr lang="en-GB" sz="10400" b="0" i="0" dirty="0">
                <a:solidFill>
                  <a:srgbClr val="000000"/>
                </a:solidFill>
                <a:effectLst/>
                <a:latin typeface="Arial" panose="020B0604020202020204" pitchFamily="34" charset="0"/>
                <a:cs typeface="Arial" panose="020B0604020202020204" pitchFamily="34" charset="0"/>
              </a:rPr>
              <a:t>And </a:t>
            </a:r>
            <a:r>
              <a:rPr lang="en-GB" sz="10400" b="0" i="0" dirty="0">
                <a:solidFill>
                  <a:srgbClr val="000000"/>
                </a:solidFill>
                <a:effectLst/>
                <a:highlight>
                  <a:srgbClr val="FF0000"/>
                </a:highlight>
                <a:latin typeface="Arial" panose="020B0604020202020204" pitchFamily="34" charset="0"/>
                <a:cs typeface="Arial" panose="020B0604020202020204" pitchFamily="34" charset="0"/>
              </a:rPr>
              <a:t>he will confirm a covenant with many for </a:t>
            </a:r>
            <a:r>
              <a:rPr lang="en-GB" sz="10400" b="0" i="0" dirty="0">
                <a:solidFill>
                  <a:srgbClr val="000000"/>
                </a:solidFill>
                <a:effectLst/>
                <a:highlight>
                  <a:srgbClr val="FFFF00"/>
                </a:highlight>
                <a:latin typeface="Arial" panose="020B0604020202020204" pitchFamily="34" charset="0"/>
                <a:cs typeface="Arial" panose="020B0604020202020204" pitchFamily="34" charset="0"/>
              </a:rPr>
              <a:t>one</a:t>
            </a:r>
            <a:r>
              <a:rPr lang="en-GB" sz="10400" b="0" i="0" dirty="0">
                <a:solidFill>
                  <a:srgbClr val="000000"/>
                </a:solidFill>
                <a:effectLst/>
                <a:highlight>
                  <a:srgbClr val="FF0000"/>
                </a:highlight>
                <a:latin typeface="Arial" panose="020B0604020202020204" pitchFamily="34" charset="0"/>
                <a:cs typeface="Arial" panose="020B0604020202020204" pitchFamily="34" charset="0"/>
              </a:rPr>
              <a:t> </a:t>
            </a:r>
            <a:r>
              <a:rPr lang="en-GB" sz="10400" b="0" i="1" dirty="0">
                <a:solidFill>
                  <a:srgbClr val="000000"/>
                </a:solidFill>
                <a:effectLst/>
                <a:highlight>
                  <a:srgbClr val="FF0000"/>
                </a:highlight>
                <a:latin typeface="Arial" panose="020B0604020202020204" pitchFamily="34" charset="0"/>
                <a:cs typeface="Arial" panose="020B0604020202020204" pitchFamily="34" charset="0"/>
              </a:rPr>
              <a:t>year-</a:t>
            </a:r>
            <a:r>
              <a:rPr lang="en-GB" sz="10400" b="0" i="0" dirty="0">
                <a:solidFill>
                  <a:srgbClr val="000000"/>
                </a:solidFill>
                <a:effectLst/>
                <a:highlight>
                  <a:srgbClr val="FF0000"/>
                </a:highlight>
                <a:latin typeface="Arial" panose="020B0604020202020204" pitchFamily="34" charset="0"/>
                <a:cs typeface="Arial" panose="020B0604020202020204" pitchFamily="34" charset="0"/>
              </a:rPr>
              <a:t>week</a:t>
            </a:r>
            <a:r>
              <a:rPr lang="en-GB" sz="10400" b="0" i="0" dirty="0">
                <a:solidFill>
                  <a:srgbClr val="000000"/>
                </a:solidFill>
                <a:effectLst/>
                <a:latin typeface="Arial" panose="020B0604020202020204" pitchFamily="34" charset="0"/>
                <a:cs typeface="Arial" panose="020B0604020202020204" pitchFamily="34" charset="0"/>
              </a:rPr>
              <a:t>, and </a:t>
            </a:r>
            <a:r>
              <a:rPr lang="en-GB" sz="10400" b="0" i="1" dirty="0">
                <a:solidFill>
                  <a:srgbClr val="000000"/>
                </a:solidFill>
                <a:effectLst/>
                <a:latin typeface="Arial" panose="020B0604020202020204" pitchFamily="34" charset="0"/>
                <a:cs typeface="Arial" panose="020B0604020202020204" pitchFamily="34" charset="0"/>
              </a:rPr>
              <a:t>after</a:t>
            </a:r>
            <a:r>
              <a:rPr lang="en-GB" sz="10400" b="0" i="0" dirty="0">
                <a:solidFill>
                  <a:srgbClr val="000000"/>
                </a:solidFill>
                <a:effectLst/>
                <a:latin typeface="Arial" panose="020B0604020202020204" pitchFamily="34" charset="0"/>
                <a:cs typeface="Arial" panose="020B0604020202020204" pitchFamily="34" charset="0"/>
              </a:rPr>
              <a:t> half of the </a:t>
            </a:r>
            <a:r>
              <a:rPr lang="en-GB" sz="10400" b="0" i="1" dirty="0">
                <a:solidFill>
                  <a:srgbClr val="000000"/>
                </a:solidFill>
                <a:effectLst/>
                <a:latin typeface="Arial" panose="020B0604020202020204" pitchFamily="34" charset="0"/>
                <a:cs typeface="Arial" panose="020B0604020202020204" pitchFamily="34" charset="0"/>
              </a:rPr>
              <a:t>year-</a:t>
            </a:r>
            <a:r>
              <a:rPr lang="en-GB" sz="10400" b="0" i="0" dirty="0">
                <a:solidFill>
                  <a:srgbClr val="000000"/>
                </a:solidFill>
                <a:effectLst/>
                <a:latin typeface="Arial" panose="020B0604020202020204" pitchFamily="34" charset="0"/>
                <a:cs typeface="Arial" panose="020B0604020202020204" pitchFamily="34" charset="0"/>
              </a:rPr>
              <a:t>week he will put a stop to sacrifice and meal-offering, and he </a:t>
            </a:r>
            <a:r>
              <a:rPr lang="en-GB" sz="10400" b="0" i="1" dirty="0">
                <a:solidFill>
                  <a:srgbClr val="000000"/>
                </a:solidFill>
                <a:effectLst/>
                <a:latin typeface="Arial" panose="020B0604020202020204" pitchFamily="34" charset="0"/>
                <a:cs typeface="Arial" panose="020B0604020202020204" pitchFamily="34" charset="0"/>
              </a:rPr>
              <a:t>who</a:t>
            </a:r>
            <a:r>
              <a:rPr lang="en-GB" sz="10400" b="0" i="0" dirty="0">
                <a:solidFill>
                  <a:srgbClr val="000000"/>
                </a:solidFill>
                <a:effectLst/>
                <a:latin typeface="Arial" panose="020B0604020202020204" pitchFamily="34" charset="0"/>
                <a:cs typeface="Arial" panose="020B0604020202020204" pitchFamily="34" charset="0"/>
              </a:rPr>
              <a:t> makes desolate </a:t>
            </a:r>
            <a:r>
              <a:rPr lang="en-GB" sz="10400" b="0" i="1" dirty="0">
                <a:solidFill>
                  <a:srgbClr val="000000"/>
                </a:solidFill>
                <a:effectLst/>
                <a:latin typeface="Arial" panose="020B0604020202020204" pitchFamily="34" charset="0"/>
                <a:cs typeface="Arial" panose="020B0604020202020204" pitchFamily="34" charset="0"/>
              </a:rPr>
              <a:t>will stand</a:t>
            </a:r>
            <a:r>
              <a:rPr lang="en-GB" sz="10400" b="0" i="0" dirty="0">
                <a:solidFill>
                  <a:srgbClr val="000000"/>
                </a:solidFill>
                <a:effectLst/>
                <a:latin typeface="Arial" panose="020B0604020202020204" pitchFamily="34" charset="0"/>
                <a:cs typeface="Arial" panose="020B0604020202020204" pitchFamily="34" charset="0"/>
              </a:rPr>
              <a:t> on the </a:t>
            </a:r>
            <a:r>
              <a:rPr lang="en-GB" sz="10400" b="1" i="0" dirty="0">
                <a:solidFill>
                  <a:srgbClr val="000000"/>
                </a:solidFill>
                <a:effectLst/>
                <a:latin typeface="Arial" panose="020B0604020202020204" pitchFamily="34" charset="0"/>
                <a:cs typeface="Arial" panose="020B0604020202020204" pitchFamily="34" charset="0"/>
              </a:rPr>
              <a:t>pinnacle of abominations</a:t>
            </a:r>
            <a:r>
              <a:rPr lang="en-GB" sz="10400" b="0" i="0" dirty="0">
                <a:solidFill>
                  <a:srgbClr val="000000"/>
                </a:solidFill>
                <a:effectLst/>
                <a:latin typeface="Arial" panose="020B0604020202020204" pitchFamily="34" charset="0"/>
                <a:cs typeface="Arial" panose="020B0604020202020204" pitchFamily="34" charset="0"/>
              </a:rPr>
              <a:t>, and </a:t>
            </a:r>
            <a:r>
              <a:rPr lang="en-GB" sz="10400" b="0" i="1" dirty="0">
                <a:solidFill>
                  <a:srgbClr val="000000"/>
                </a:solidFill>
                <a:effectLst/>
                <a:latin typeface="Arial" panose="020B0604020202020204" pitchFamily="34" charset="0"/>
                <a:cs typeface="Arial" panose="020B0604020202020204" pitchFamily="34" charset="0"/>
              </a:rPr>
              <a:t>this will be</a:t>
            </a:r>
            <a:r>
              <a:rPr lang="en-GB" sz="10400" b="0" i="0" dirty="0">
                <a:solidFill>
                  <a:srgbClr val="000000"/>
                </a:solidFill>
                <a:effectLst/>
                <a:latin typeface="Arial" panose="020B0604020202020204" pitchFamily="34" charset="0"/>
                <a:cs typeface="Arial" panose="020B0604020202020204" pitchFamily="34" charset="0"/>
              </a:rPr>
              <a:t> until the conclusion. Then </a:t>
            </a:r>
            <a:r>
              <a:rPr lang="en-GB" sz="10400" b="0" i="1" dirty="0">
                <a:solidFill>
                  <a:srgbClr val="000000"/>
                </a:solidFill>
                <a:effectLst/>
                <a:latin typeface="Arial" panose="020B0604020202020204" pitchFamily="34" charset="0"/>
                <a:cs typeface="Arial" panose="020B0604020202020204" pitchFamily="34" charset="0"/>
              </a:rPr>
              <a:t>what is</a:t>
            </a:r>
            <a:r>
              <a:rPr lang="en-GB" sz="10400" b="0" i="0" dirty="0">
                <a:solidFill>
                  <a:srgbClr val="000000"/>
                </a:solidFill>
                <a:effectLst/>
                <a:latin typeface="Arial" panose="020B0604020202020204" pitchFamily="34" charset="0"/>
                <a:cs typeface="Arial" panose="020B0604020202020204" pitchFamily="34" charset="0"/>
              </a:rPr>
              <a:t> determined will be poured out on </a:t>
            </a:r>
            <a:r>
              <a:rPr lang="en-GB" sz="10400" b="1" i="0" dirty="0">
                <a:solidFill>
                  <a:srgbClr val="000000"/>
                </a:solidFill>
                <a:effectLst/>
                <a:latin typeface="Arial" panose="020B0604020202020204" pitchFamily="34" charset="0"/>
                <a:cs typeface="Arial" panose="020B0604020202020204" pitchFamily="34" charset="0"/>
              </a:rPr>
              <a:t>the desolator</a:t>
            </a:r>
            <a:r>
              <a:rPr lang="en-GB" sz="10400" b="0" i="0" dirty="0">
                <a:solidFill>
                  <a:srgbClr val="000000"/>
                </a:solidFill>
                <a:effectLst/>
                <a:latin typeface="Arial" panose="020B0604020202020204" pitchFamily="34" charset="0"/>
                <a:cs typeface="Arial" panose="020B0604020202020204" pitchFamily="34" charset="0"/>
              </a:rPr>
              <a:t>.”</a:t>
            </a:r>
          </a:p>
          <a:p>
            <a:pPr marL="0" indent="0">
              <a:buNone/>
            </a:pPr>
            <a:endParaRPr lang="en-GB"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17670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ADF8-103E-A2A1-A9C2-2DE06166AFC9}"/>
              </a:ext>
            </a:extLst>
          </p:cNvPr>
          <p:cNvSpPr>
            <a:spLocks noGrp="1"/>
          </p:cNvSpPr>
          <p:nvPr>
            <p:ph type="title"/>
          </p:nvPr>
        </p:nvSpPr>
        <p:spPr/>
        <p:txBody>
          <a:bodyPr/>
          <a:lstStyle/>
          <a:p>
            <a:pPr algn="ctr"/>
            <a:r>
              <a:rPr lang="en-GB" dirty="0"/>
              <a:t>62 + 7 + 1 year-week</a:t>
            </a:r>
            <a:br>
              <a:rPr lang="en-GB" dirty="0"/>
            </a:br>
            <a:r>
              <a:rPr lang="en-GB" sz="2800" dirty="0"/>
              <a:t>Alphabetical Analysis, Dispensational Truth, Vol. 4, p.252</a:t>
            </a:r>
          </a:p>
        </p:txBody>
      </p:sp>
      <p:pic>
        <p:nvPicPr>
          <p:cNvPr id="5" name="Content Placeholder 4" descr="A close-up of a black and white photo&#10;&#10;Description automatically generated">
            <a:extLst>
              <a:ext uri="{FF2B5EF4-FFF2-40B4-BE49-F238E27FC236}">
                <a16:creationId xmlns:a16="http://schemas.microsoft.com/office/drawing/2014/main" id="{BA6949EF-5024-B5D5-41A7-BC8B85C1D0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428" y="1895972"/>
            <a:ext cx="12069169" cy="3925445"/>
          </a:xfrm>
        </p:spPr>
      </p:pic>
      <p:sp>
        <p:nvSpPr>
          <p:cNvPr id="7" name="TextBox 6">
            <a:extLst>
              <a:ext uri="{FF2B5EF4-FFF2-40B4-BE49-F238E27FC236}">
                <a16:creationId xmlns:a16="http://schemas.microsoft.com/office/drawing/2014/main" id="{96E7177E-3AC2-CFF9-296B-8D380D6DD736}"/>
              </a:ext>
            </a:extLst>
          </p:cNvPr>
          <p:cNvSpPr txBox="1"/>
          <p:nvPr/>
        </p:nvSpPr>
        <p:spPr>
          <a:xfrm>
            <a:off x="268941" y="6072188"/>
            <a:ext cx="11672047" cy="523220"/>
          </a:xfrm>
          <a:prstGeom prst="rect">
            <a:avLst/>
          </a:prstGeom>
          <a:noFill/>
        </p:spPr>
        <p:txBody>
          <a:bodyPr wrap="square" rtlCol="0">
            <a:spAutoFit/>
          </a:bodyPr>
          <a:lstStyle/>
          <a:p>
            <a:r>
              <a:rPr lang="en-GB" sz="2800" dirty="0"/>
              <a:t>GGT: Prophetic clock stopped in hatched areas. </a:t>
            </a:r>
          </a:p>
        </p:txBody>
      </p:sp>
      <p:sp>
        <p:nvSpPr>
          <p:cNvPr id="3" name="TextBox 2">
            <a:extLst>
              <a:ext uri="{FF2B5EF4-FFF2-40B4-BE49-F238E27FC236}">
                <a16:creationId xmlns:a16="http://schemas.microsoft.com/office/drawing/2014/main" id="{09CC4E58-E4C0-5C3A-01BE-692D979F17DA}"/>
              </a:ext>
            </a:extLst>
          </p:cNvPr>
          <p:cNvSpPr txBox="1"/>
          <p:nvPr/>
        </p:nvSpPr>
        <p:spPr>
          <a:xfrm>
            <a:off x="9558670" y="1434307"/>
            <a:ext cx="1031358" cy="923330"/>
          </a:xfrm>
          <a:prstGeom prst="rect">
            <a:avLst/>
          </a:prstGeom>
          <a:noFill/>
        </p:spPr>
        <p:txBody>
          <a:bodyPr wrap="square" rtlCol="0">
            <a:spAutoFit/>
          </a:bodyPr>
          <a:lstStyle/>
          <a:p>
            <a:pPr algn="ctr"/>
            <a:r>
              <a:rPr lang="en-GB" b="1" dirty="0">
                <a:solidFill>
                  <a:srgbClr val="FF0000"/>
                </a:solidFill>
              </a:rPr>
              <a:t>29 A.D.</a:t>
            </a:r>
          </a:p>
          <a:p>
            <a:pPr algn="ctr"/>
            <a:r>
              <a:rPr lang="en-GB" b="1" i="0" dirty="0">
                <a:solidFill>
                  <a:srgbClr val="FF0000"/>
                </a:solidFill>
                <a:effectLst/>
                <a:latin typeface="Arial" panose="020B0604020202020204" pitchFamily="34" charset="0"/>
              </a:rPr>
              <a:t>⬇</a:t>
            </a:r>
            <a:endParaRPr lang="en-GB" b="1" dirty="0">
              <a:solidFill>
                <a:srgbClr val="FF0000"/>
              </a:solidFill>
            </a:endParaRPr>
          </a:p>
          <a:p>
            <a:pPr algn="ctr"/>
            <a:endParaRPr lang="en-GB" b="1" dirty="0">
              <a:solidFill>
                <a:srgbClr val="FF0000"/>
              </a:solidFill>
            </a:endParaRPr>
          </a:p>
        </p:txBody>
      </p:sp>
      <p:sp>
        <p:nvSpPr>
          <p:cNvPr id="4" name="TextBox 3">
            <a:extLst>
              <a:ext uri="{FF2B5EF4-FFF2-40B4-BE49-F238E27FC236}">
                <a16:creationId xmlns:a16="http://schemas.microsoft.com/office/drawing/2014/main" id="{F390F573-F88F-4CAA-C712-F018A4C06565}"/>
              </a:ext>
            </a:extLst>
          </p:cNvPr>
          <p:cNvSpPr txBox="1"/>
          <p:nvPr/>
        </p:nvSpPr>
        <p:spPr>
          <a:xfrm>
            <a:off x="851088" y="913084"/>
            <a:ext cx="1031358" cy="1200329"/>
          </a:xfrm>
          <a:prstGeom prst="rect">
            <a:avLst/>
          </a:prstGeom>
          <a:noFill/>
        </p:spPr>
        <p:txBody>
          <a:bodyPr wrap="square" rtlCol="0">
            <a:spAutoFit/>
          </a:bodyPr>
          <a:lstStyle/>
          <a:p>
            <a:pPr algn="ctr"/>
            <a:r>
              <a:rPr lang="en-GB" b="1" dirty="0">
                <a:solidFill>
                  <a:srgbClr val="FF0000"/>
                </a:solidFill>
              </a:rPr>
              <a:t>Temple rebuilt</a:t>
            </a:r>
          </a:p>
          <a:p>
            <a:pPr algn="ctr"/>
            <a:r>
              <a:rPr lang="en-GB" b="1" dirty="0">
                <a:solidFill>
                  <a:srgbClr val="FF0000"/>
                </a:solidFill>
              </a:rPr>
              <a:t>405 BC.</a:t>
            </a:r>
          </a:p>
          <a:p>
            <a:pPr algn="ctr"/>
            <a:r>
              <a:rPr lang="en-GB" b="1" i="0" dirty="0">
                <a:solidFill>
                  <a:srgbClr val="FF0000"/>
                </a:solidFill>
                <a:effectLst/>
                <a:latin typeface="Arial" panose="020B0604020202020204" pitchFamily="34" charset="0"/>
              </a:rPr>
              <a:t>⬇</a:t>
            </a:r>
            <a:r>
              <a:rPr lang="en-GB" b="1" dirty="0">
                <a:solidFill>
                  <a:srgbClr val="FF0000"/>
                </a:solidFill>
                <a:latin typeface="Arial" panose="020B0604020202020204" pitchFamily="34" charset="0"/>
              </a:rPr>
              <a:t> </a:t>
            </a:r>
            <a:endParaRPr lang="en-GB" b="1" dirty="0">
              <a:solidFill>
                <a:srgbClr val="FF0000"/>
              </a:solidFill>
            </a:endParaRPr>
          </a:p>
        </p:txBody>
      </p:sp>
      <p:sp>
        <p:nvSpPr>
          <p:cNvPr id="6" name="TextBox 5">
            <a:extLst>
              <a:ext uri="{FF2B5EF4-FFF2-40B4-BE49-F238E27FC236}">
                <a16:creationId xmlns:a16="http://schemas.microsoft.com/office/drawing/2014/main" id="{515F3BEF-12BE-D14F-306D-6D00A71381D1}"/>
              </a:ext>
            </a:extLst>
          </p:cNvPr>
          <p:cNvSpPr txBox="1"/>
          <p:nvPr/>
        </p:nvSpPr>
        <p:spPr>
          <a:xfrm>
            <a:off x="48403" y="695462"/>
            <a:ext cx="1031358" cy="1477328"/>
          </a:xfrm>
          <a:prstGeom prst="rect">
            <a:avLst/>
          </a:prstGeom>
          <a:noFill/>
        </p:spPr>
        <p:txBody>
          <a:bodyPr wrap="square" rtlCol="0">
            <a:spAutoFit/>
          </a:bodyPr>
          <a:lstStyle/>
          <a:p>
            <a:r>
              <a:rPr lang="en-GB" b="1" dirty="0">
                <a:solidFill>
                  <a:srgbClr val="FF0000"/>
                </a:solidFill>
              </a:rPr>
              <a:t>Com-</a:t>
            </a:r>
            <a:r>
              <a:rPr lang="en-GB" b="1" dirty="0" err="1">
                <a:solidFill>
                  <a:srgbClr val="FF0000"/>
                </a:solidFill>
              </a:rPr>
              <a:t>mand</a:t>
            </a:r>
            <a:r>
              <a:rPr lang="en-GB" b="1" dirty="0">
                <a:solidFill>
                  <a:srgbClr val="FF0000"/>
                </a:solidFill>
              </a:rPr>
              <a:t>-</a:t>
            </a:r>
            <a:r>
              <a:rPr lang="en-GB" b="1" dirty="0" err="1">
                <a:solidFill>
                  <a:srgbClr val="FF0000"/>
                </a:solidFill>
              </a:rPr>
              <a:t>ment</a:t>
            </a:r>
            <a:endParaRPr lang="en-GB" b="1" dirty="0">
              <a:solidFill>
                <a:srgbClr val="FF0000"/>
              </a:solidFill>
            </a:endParaRPr>
          </a:p>
          <a:p>
            <a:r>
              <a:rPr lang="en-GB" b="1" dirty="0">
                <a:solidFill>
                  <a:srgbClr val="FF0000"/>
                </a:solidFill>
              </a:rPr>
              <a:t>454 BC.</a:t>
            </a:r>
          </a:p>
          <a:p>
            <a:r>
              <a:rPr lang="en-GB" b="1" i="0" dirty="0">
                <a:solidFill>
                  <a:srgbClr val="FF0000"/>
                </a:solidFill>
                <a:effectLst/>
                <a:latin typeface="Arial" panose="020B0604020202020204" pitchFamily="34" charset="0"/>
              </a:rPr>
              <a:t>⬇</a:t>
            </a:r>
            <a:endParaRPr lang="en-GB" b="1" dirty="0">
              <a:solidFill>
                <a:srgbClr val="FF0000"/>
              </a:solidFill>
            </a:endParaRPr>
          </a:p>
        </p:txBody>
      </p:sp>
      <p:sp>
        <p:nvSpPr>
          <p:cNvPr id="8" name="TextBox 7">
            <a:extLst>
              <a:ext uri="{FF2B5EF4-FFF2-40B4-BE49-F238E27FC236}">
                <a16:creationId xmlns:a16="http://schemas.microsoft.com/office/drawing/2014/main" id="{19498FAF-CDC5-B440-D5F4-A4E5A3C7BC6D}"/>
              </a:ext>
            </a:extLst>
          </p:cNvPr>
          <p:cNvSpPr txBox="1"/>
          <p:nvPr/>
        </p:nvSpPr>
        <p:spPr>
          <a:xfrm>
            <a:off x="10322442" y="1659753"/>
            <a:ext cx="1031358" cy="923330"/>
          </a:xfrm>
          <a:prstGeom prst="rect">
            <a:avLst/>
          </a:prstGeom>
          <a:noFill/>
        </p:spPr>
        <p:txBody>
          <a:bodyPr wrap="square" rtlCol="0">
            <a:spAutoFit/>
          </a:bodyPr>
          <a:lstStyle/>
          <a:p>
            <a:pPr algn="ctr"/>
            <a:r>
              <a:rPr lang="en-GB" b="1" dirty="0">
                <a:solidFill>
                  <a:srgbClr val="FF0000"/>
                </a:solidFill>
              </a:rPr>
              <a:t>63 A.D.</a:t>
            </a:r>
          </a:p>
          <a:p>
            <a:pPr algn="ctr"/>
            <a:r>
              <a:rPr lang="en-GB" b="1" i="0" dirty="0">
                <a:solidFill>
                  <a:srgbClr val="FF0000"/>
                </a:solidFill>
                <a:effectLst/>
                <a:latin typeface="Arial" panose="020B0604020202020204" pitchFamily="34" charset="0"/>
              </a:rPr>
              <a:t>⬇</a:t>
            </a:r>
            <a:endParaRPr lang="en-GB" b="1" dirty="0">
              <a:solidFill>
                <a:srgbClr val="FF0000"/>
              </a:solidFill>
            </a:endParaRPr>
          </a:p>
          <a:p>
            <a:pPr algn="ctr"/>
            <a:endParaRPr lang="en-GB" b="1" dirty="0">
              <a:solidFill>
                <a:srgbClr val="FF0000"/>
              </a:solidFill>
            </a:endParaRPr>
          </a:p>
        </p:txBody>
      </p:sp>
      <p:sp>
        <p:nvSpPr>
          <p:cNvPr id="9" name="TextBox 8">
            <a:extLst>
              <a:ext uri="{FF2B5EF4-FFF2-40B4-BE49-F238E27FC236}">
                <a16:creationId xmlns:a16="http://schemas.microsoft.com/office/drawing/2014/main" id="{912908EE-2FD8-9B3A-7C7D-EAEDB9563FB7}"/>
              </a:ext>
            </a:extLst>
          </p:cNvPr>
          <p:cNvSpPr txBox="1"/>
          <p:nvPr/>
        </p:nvSpPr>
        <p:spPr>
          <a:xfrm>
            <a:off x="489653" y="3297743"/>
            <a:ext cx="8835099" cy="923330"/>
          </a:xfrm>
          <a:prstGeom prst="rect">
            <a:avLst/>
          </a:prstGeom>
          <a:noFill/>
        </p:spPr>
        <p:txBody>
          <a:bodyPr wrap="square" rtlCol="0">
            <a:spAutoFit/>
          </a:bodyPr>
          <a:lstStyle/>
          <a:p>
            <a:r>
              <a:rPr lang="en-GB" b="1" dirty="0">
                <a:solidFill>
                  <a:srgbClr val="FF0000"/>
                </a:solidFill>
              </a:rPr>
              <a:t>There are 7 year-weeks here, but are they part of the 70 (Israel = Ammi= My people)?</a:t>
            </a:r>
          </a:p>
          <a:p>
            <a:r>
              <a:rPr lang="en-GB" b="1" i="0" dirty="0">
                <a:solidFill>
                  <a:srgbClr val="FF0000"/>
                </a:solidFill>
                <a:effectLst/>
                <a:latin typeface="Arial" panose="020B0604020202020204" pitchFamily="34" charset="0"/>
              </a:rPr>
              <a:t>⬇</a:t>
            </a:r>
            <a:endParaRPr lang="en-GB" b="1" dirty="0">
              <a:solidFill>
                <a:srgbClr val="FF0000"/>
              </a:solidFill>
            </a:endParaRPr>
          </a:p>
          <a:p>
            <a:endParaRPr lang="en-GB" dirty="0"/>
          </a:p>
        </p:txBody>
      </p:sp>
      <p:sp>
        <p:nvSpPr>
          <p:cNvPr id="10" name="TextBox 9">
            <a:extLst>
              <a:ext uri="{FF2B5EF4-FFF2-40B4-BE49-F238E27FC236}">
                <a16:creationId xmlns:a16="http://schemas.microsoft.com/office/drawing/2014/main" id="{0696F519-1038-9B69-187D-AF6BC51B00A9}"/>
              </a:ext>
            </a:extLst>
          </p:cNvPr>
          <p:cNvSpPr txBox="1"/>
          <p:nvPr/>
        </p:nvSpPr>
        <p:spPr>
          <a:xfrm>
            <a:off x="9558671" y="138538"/>
            <a:ext cx="2515652" cy="923330"/>
          </a:xfrm>
          <a:prstGeom prst="rect">
            <a:avLst/>
          </a:prstGeom>
          <a:noFill/>
        </p:spPr>
        <p:txBody>
          <a:bodyPr wrap="square" rtlCol="0">
            <a:spAutoFit/>
          </a:bodyPr>
          <a:lstStyle/>
          <a:p>
            <a:r>
              <a:rPr lang="en-GB" b="1" dirty="0">
                <a:solidFill>
                  <a:srgbClr val="FF0000"/>
                </a:solidFill>
              </a:rPr>
              <a:t>The orthodox stop the prophetic clock, but in a wrongly divided way.</a:t>
            </a:r>
          </a:p>
        </p:txBody>
      </p:sp>
      <p:cxnSp>
        <p:nvCxnSpPr>
          <p:cNvPr id="13" name="Straight Arrow Connector 12">
            <a:extLst>
              <a:ext uri="{FF2B5EF4-FFF2-40B4-BE49-F238E27FC236}">
                <a16:creationId xmlns:a16="http://schemas.microsoft.com/office/drawing/2014/main" id="{EB3E7E59-44BF-DD41-2631-C9B71BF89328}"/>
              </a:ext>
            </a:extLst>
          </p:cNvPr>
          <p:cNvCxnSpPr>
            <a:cxnSpLocks/>
          </p:cNvCxnSpPr>
          <p:nvPr/>
        </p:nvCxnSpPr>
        <p:spPr>
          <a:xfrm flipH="1">
            <a:off x="10838121" y="1036583"/>
            <a:ext cx="887714" cy="1780216"/>
          </a:xfrm>
          <a:prstGeom prst="straightConnector1">
            <a:avLst/>
          </a:prstGeom>
          <a:ln w="381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63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DDD6-9072-B671-2585-EB2F95336329}"/>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Christ-mas = Messiah-mas</a:t>
            </a:r>
            <a:br>
              <a:rPr lang="en-GB"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It is about a person</a:t>
            </a:r>
          </a:p>
        </p:txBody>
      </p:sp>
      <p:sp>
        <p:nvSpPr>
          <p:cNvPr id="3" name="Content Placeholder 2">
            <a:extLst>
              <a:ext uri="{FF2B5EF4-FFF2-40B4-BE49-F238E27FC236}">
                <a16:creationId xmlns:a16="http://schemas.microsoft.com/office/drawing/2014/main" id="{813867C9-0DDF-4D67-03D2-F9976565DDEA}"/>
              </a:ext>
            </a:extLst>
          </p:cNvPr>
          <p:cNvSpPr>
            <a:spLocks noGrp="1"/>
          </p:cNvSpPr>
          <p:nvPr>
            <p:ph idx="1"/>
          </p:nvPr>
        </p:nvSpPr>
        <p:spPr/>
        <p:txBody>
          <a:bodyPr>
            <a:normAutofit lnSpcReduction="10000"/>
          </a:bodyPr>
          <a:lstStyle/>
          <a:p>
            <a:pPr marL="0" indent="0">
              <a:buNone/>
            </a:pPr>
            <a:r>
              <a:rPr lang="el-GR" sz="3600" dirty="0">
                <a:solidFill>
                  <a:srgbClr val="202122"/>
                </a:solidFill>
                <a:latin typeface="Times New Roman" panose="02020603050405020304" pitchFamily="18" charset="0"/>
                <a:cs typeface="Times New Roman" panose="02020603050405020304" pitchFamily="18" charset="0"/>
              </a:rPr>
              <a:t>χρίω</a:t>
            </a:r>
            <a:r>
              <a:rPr lang="en-GB" sz="3600" dirty="0">
                <a:solidFill>
                  <a:srgbClr val="202122"/>
                </a:solidFill>
                <a:latin typeface="Times New Roman" panose="02020603050405020304" pitchFamily="18" charset="0"/>
                <a:cs typeface="Times New Roman" panose="02020603050405020304" pitchFamily="18" charset="0"/>
              </a:rPr>
              <a:t>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chr</a:t>
            </a:r>
            <a:r>
              <a:rPr lang="en-GB" b="0" i="0" dirty="0" err="1">
                <a:solidFill>
                  <a:srgbClr val="202122"/>
                </a:solidFill>
                <a:effectLst/>
                <a:latin typeface="Arial" panose="020B0604020202020204" pitchFamily="34" charset="0"/>
                <a:cs typeface="Arial" panose="020B0604020202020204" pitchFamily="34" charset="0"/>
              </a:rPr>
              <a:t>īō</a:t>
            </a:r>
            <a:r>
              <a:rPr lang="en-GB" b="0" i="0" dirty="0">
                <a:solidFill>
                  <a:srgbClr val="202122"/>
                </a:solidFill>
                <a:effectLst/>
                <a:latin typeface="Arial" panose="020B0604020202020204" pitchFamily="34" charset="0"/>
                <a:cs typeface="Arial" panose="020B0604020202020204" pitchFamily="34" charset="0"/>
              </a:rPr>
              <a:t> = to anoint.</a:t>
            </a:r>
          </a:p>
          <a:p>
            <a:pPr marL="0" indent="0">
              <a:buNone/>
            </a:pPr>
            <a:r>
              <a:rPr lang="el-GR" sz="3600" b="0" i="0" dirty="0">
                <a:solidFill>
                  <a:srgbClr val="202122"/>
                </a:solidFill>
                <a:effectLst/>
                <a:latin typeface="Times New Roman" panose="02020603050405020304" pitchFamily="18" charset="0"/>
                <a:cs typeface="Times New Roman" panose="02020603050405020304" pitchFamily="18" charset="0"/>
              </a:rPr>
              <a:t>Χριστός</a:t>
            </a:r>
            <a:r>
              <a:rPr lang="en-GB" b="0" i="0" dirty="0">
                <a:solidFill>
                  <a:srgbClr val="202122"/>
                </a:solidFill>
                <a:effectLst/>
                <a:latin typeface="Arial" panose="020B0604020202020204" pitchFamily="34" charset="0"/>
                <a:cs typeface="Arial" panose="020B0604020202020204" pitchFamily="34" charset="0"/>
              </a:rPr>
              <a:t> = Christos = Anointed (One).</a:t>
            </a:r>
          </a:p>
          <a:p>
            <a:endParaRPr lang="en-GB" dirty="0">
              <a:solidFill>
                <a:srgbClr val="202122"/>
              </a:solidFill>
              <a:latin typeface="Arial" panose="020B0604020202020204" pitchFamily="34" charset="0"/>
            </a:endParaRPr>
          </a:p>
          <a:p>
            <a:pPr marL="0" indent="0">
              <a:buNone/>
            </a:pPr>
            <a:r>
              <a:rPr lang="he-IL" sz="3600" dirty="0">
                <a:solidFill>
                  <a:srgbClr val="202122"/>
                </a:solidFill>
                <a:latin typeface="Arial" panose="020B0604020202020204" pitchFamily="34" charset="0"/>
                <a:cs typeface="+mj-cs"/>
              </a:rPr>
              <a:t>מָשַׁח</a:t>
            </a:r>
            <a:r>
              <a:rPr lang="en-GB" dirty="0">
                <a:solidFill>
                  <a:srgbClr val="202122"/>
                </a:solidFill>
                <a:latin typeface="Arial" panose="020B0604020202020204" pitchFamily="34" charset="0"/>
              </a:rPr>
              <a:t> </a:t>
            </a:r>
            <a:r>
              <a:rPr lang="en-GB" dirty="0">
                <a:solidFill>
                  <a:srgbClr val="202122"/>
                </a:solidFill>
                <a:latin typeface="Arial" panose="020B0604020202020204" pitchFamily="34" charset="0"/>
                <a:cs typeface="Arial" panose="020B0604020202020204" pitchFamily="34" charset="0"/>
              </a:rPr>
              <a:t>= </a:t>
            </a:r>
            <a:r>
              <a:rPr lang="en-GB" dirty="0" err="1">
                <a:solidFill>
                  <a:srgbClr val="202122"/>
                </a:solidFill>
                <a:latin typeface="Arial" panose="020B0604020202020204" pitchFamily="34" charset="0"/>
                <a:cs typeface="Arial" panose="020B0604020202020204" pitchFamily="34" charset="0"/>
              </a:rPr>
              <a:t>m</a:t>
            </a:r>
            <a:r>
              <a:rPr lang="en-GB" b="0" i="0" dirty="0" err="1">
                <a:solidFill>
                  <a:srgbClr val="202122"/>
                </a:solidFill>
                <a:effectLst/>
                <a:latin typeface="Arial" panose="020B0604020202020204" pitchFamily="34" charset="0"/>
                <a:cs typeface="Arial" panose="020B0604020202020204" pitchFamily="34" charset="0"/>
              </a:rPr>
              <a:t>ā</a:t>
            </a:r>
            <a:r>
              <a:rPr lang="en-GB" dirty="0" err="1">
                <a:solidFill>
                  <a:srgbClr val="202122"/>
                </a:solidFill>
                <a:latin typeface="Arial" panose="020B0604020202020204" pitchFamily="34" charset="0"/>
                <a:cs typeface="Arial" panose="020B0604020202020204" pitchFamily="34" charset="0"/>
              </a:rPr>
              <a:t>shach</a:t>
            </a:r>
            <a:r>
              <a:rPr lang="en-GB" dirty="0">
                <a:solidFill>
                  <a:srgbClr val="202122"/>
                </a:solidFill>
                <a:latin typeface="Arial" panose="020B0604020202020204" pitchFamily="34" charset="0"/>
                <a:cs typeface="Arial" panose="020B0604020202020204" pitchFamily="34" charset="0"/>
              </a:rPr>
              <a:t> = to anoint, baste (</a:t>
            </a:r>
            <a:r>
              <a:rPr lang="en-GB" b="0" i="0" dirty="0">
                <a:solidFill>
                  <a:srgbClr val="000000"/>
                </a:solidFill>
                <a:effectLst/>
                <a:latin typeface="Arial" panose="020B0604020202020204" pitchFamily="34" charset="0"/>
                <a:cs typeface="Arial" panose="020B0604020202020204" pitchFamily="34" charset="0"/>
              </a:rPr>
              <a:t>Ex 29:2)</a:t>
            </a:r>
            <a:endParaRPr lang="en-GB" dirty="0">
              <a:solidFill>
                <a:srgbClr val="202122"/>
              </a:solidFill>
              <a:latin typeface="Arial" panose="020B0604020202020204" pitchFamily="34" charset="0"/>
              <a:cs typeface="Arial" panose="020B0604020202020204" pitchFamily="34" charset="0"/>
            </a:endParaRPr>
          </a:p>
          <a:p>
            <a:pPr marL="0" indent="0">
              <a:buNone/>
            </a:pPr>
            <a:r>
              <a:rPr lang="he-IL" sz="3600" dirty="0">
                <a:cs typeface="+mj-cs"/>
              </a:rPr>
              <a:t>מָשִׁיחַ</a:t>
            </a:r>
            <a:r>
              <a:rPr lang="en-GB" dirty="0"/>
              <a:t>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t>
            </a:r>
            <a:r>
              <a:rPr lang="en-GB" b="0" i="0" dirty="0" err="1">
                <a:solidFill>
                  <a:srgbClr val="202122"/>
                </a:solidFill>
                <a:effectLst/>
                <a:latin typeface="Arial" panose="020B0604020202020204" pitchFamily="34" charset="0"/>
                <a:cs typeface="Arial" panose="020B0604020202020204" pitchFamily="34" charset="0"/>
              </a:rPr>
              <a:t>ā</a:t>
            </a:r>
            <a:r>
              <a:rPr lang="en-GB" dirty="0" err="1">
                <a:latin typeface="Arial" panose="020B0604020202020204" pitchFamily="34" charset="0"/>
                <a:cs typeface="Arial" panose="020B0604020202020204" pitchFamily="34" charset="0"/>
              </a:rPr>
              <a:t>shiach</a:t>
            </a:r>
            <a:r>
              <a:rPr lang="en-GB" dirty="0">
                <a:latin typeface="Arial" panose="020B0604020202020204" pitchFamily="34" charset="0"/>
                <a:cs typeface="Arial" panose="020B0604020202020204" pitchFamily="34" charset="0"/>
              </a:rPr>
              <a:t> = messiah</a:t>
            </a:r>
          </a:p>
          <a:p>
            <a:pPr marL="0" indent="0">
              <a:buNone/>
            </a:pPr>
            <a:endParaRPr lang="en-GB" dirty="0"/>
          </a:p>
          <a:p>
            <a:pPr marL="0" indent="0">
              <a:buNone/>
            </a:pPr>
            <a:r>
              <a:rPr lang="en-GB" dirty="0">
                <a:latin typeface="Arial" panose="020B0604020202020204" pitchFamily="34" charset="0"/>
                <a:cs typeface="Arial" panose="020B0604020202020204" pitchFamily="34" charset="0"/>
              </a:rPr>
              <a:t>Kings are anointed – messiahs – in the Old Testament.</a:t>
            </a:r>
          </a:p>
          <a:p>
            <a:pPr marL="0" indent="0">
              <a:buNone/>
            </a:pPr>
            <a:r>
              <a:rPr lang="en-GB" dirty="0">
                <a:latin typeface="Arial" panose="020B0604020202020204" pitchFamily="34" charset="0"/>
                <a:cs typeface="Arial" panose="020B0604020202020204" pitchFamily="34" charset="0"/>
              </a:rPr>
              <a:t>But there is one </a:t>
            </a:r>
            <a:r>
              <a:rPr lang="en-GB" i="1" dirty="0">
                <a:latin typeface="Arial" panose="020B0604020202020204" pitchFamily="34" charset="0"/>
                <a:cs typeface="Arial" panose="020B0604020202020204" pitchFamily="34" charset="0"/>
              </a:rPr>
              <a:t>par excellence</a:t>
            </a:r>
            <a:r>
              <a:rPr lang="en-GB" dirty="0">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93402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3732-3296-3515-1489-1C967E4F3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834DA-4AE7-5FF3-6503-FC1BB2655BA9}"/>
              </a:ext>
            </a:extLst>
          </p:cNvPr>
          <p:cNvSpPr>
            <a:spLocks noGrp="1"/>
          </p:cNvSpPr>
          <p:nvPr>
            <p:ph type="title"/>
          </p:nvPr>
        </p:nvSpPr>
        <p:spPr/>
        <p:txBody>
          <a:bodyPr/>
          <a:lstStyle/>
          <a:p>
            <a:pPr algn="ctr"/>
            <a:r>
              <a:rPr lang="en-GB" dirty="0"/>
              <a:t>When </a:t>
            </a:r>
            <a:r>
              <a:rPr lang="en-GB" b="1" i="1" dirty="0"/>
              <a:t>did</a:t>
            </a:r>
            <a:r>
              <a:rPr lang="en-GB" dirty="0"/>
              <a:t> the Messiah come?</a:t>
            </a:r>
            <a:br>
              <a:rPr lang="en-GB" dirty="0"/>
            </a:br>
            <a:r>
              <a:rPr lang="en-GB" dirty="0"/>
              <a:t>(</a:t>
            </a:r>
            <a:r>
              <a:rPr lang="en-GB" sz="3600" dirty="0"/>
              <a:t>Yes, he has come.) The short answer: on time.</a:t>
            </a:r>
          </a:p>
        </p:txBody>
      </p:sp>
      <p:sp>
        <p:nvSpPr>
          <p:cNvPr id="3" name="Content Placeholder 2">
            <a:extLst>
              <a:ext uri="{FF2B5EF4-FFF2-40B4-BE49-F238E27FC236}">
                <a16:creationId xmlns:a16="http://schemas.microsoft.com/office/drawing/2014/main" id="{49543770-D628-7DC0-9EAE-EA24EFD17948}"/>
              </a:ext>
            </a:extLst>
          </p:cNvPr>
          <p:cNvSpPr>
            <a:spLocks noGrp="1"/>
          </p:cNvSpPr>
          <p:nvPr>
            <p:ph sz="half" idx="1"/>
          </p:nvPr>
        </p:nvSpPr>
        <p:spPr>
          <a:xfrm>
            <a:off x="443341" y="1825624"/>
            <a:ext cx="11222186" cy="4838411"/>
          </a:xfrm>
        </p:spPr>
        <p:txBody>
          <a:bodyPr>
            <a:normAutofit fontScale="62500" lnSpcReduction="20000"/>
          </a:bodyPr>
          <a:lstStyle/>
          <a:p>
            <a:r>
              <a:rPr lang="en-GB" sz="4500" dirty="0">
                <a:latin typeface="Arial" panose="020B0604020202020204" pitchFamily="34" charset="0"/>
                <a:cs typeface="Arial" panose="020B0604020202020204" pitchFamily="34" charset="0"/>
              </a:rPr>
              <a:t>Both the Orthodox view and the Berean View have the “cutting off” (crucifixion) at 29 AD. This was fulfilled.</a:t>
            </a:r>
          </a:p>
          <a:p>
            <a:r>
              <a:rPr lang="en-GB" sz="4500" dirty="0">
                <a:latin typeface="Arial" panose="020B0604020202020204" pitchFamily="34" charset="0"/>
                <a:cs typeface="Arial" panose="020B0604020202020204" pitchFamily="34" charset="0"/>
              </a:rPr>
              <a:t>As for the </a:t>
            </a:r>
            <a:r>
              <a:rPr lang="en-GB" sz="4500" b="1" i="1" dirty="0">
                <a:latin typeface="Arial" panose="020B0604020202020204" pitchFamily="34" charset="0"/>
                <a:cs typeface="Arial" panose="020B0604020202020204" pitchFamily="34" charset="0"/>
              </a:rPr>
              <a:t>birth</a:t>
            </a:r>
            <a:r>
              <a:rPr lang="en-GB" sz="4500" dirty="0">
                <a:latin typeface="Arial" panose="020B0604020202020204" pitchFamily="34" charset="0"/>
                <a:cs typeface="Arial" panose="020B0604020202020204" pitchFamily="34" charset="0"/>
              </a:rPr>
              <a:t> of the Messiah, we do not directly have the exact year from O.T. prophecy. We can state that Messiah came to the cross “on time”.</a:t>
            </a:r>
          </a:p>
          <a:p>
            <a:r>
              <a:rPr lang="en-GB" sz="4500" dirty="0">
                <a:latin typeface="Arial" panose="020B0604020202020204" pitchFamily="34" charset="0"/>
                <a:cs typeface="Arial" panose="020B0604020202020204" pitchFamily="34" charset="0"/>
              </a:rPr>
              <a:t>The Christian calendar isn’t a precise guide, and the birth may be 4 or 5 B.C. The Julian calendar (based on 1 leap year every 4 years started in 45 B.C, but it wasn’t aligned to the birth of Christ as an AD dating system until 525 AD (Wikipedia </a:t>
            </a:r>
            <a:r>
              <a:rPr lang="en-GB" sz="4500" i="1" dirty="0">
                <a:latin typeface="Arial" panose="020B0604020202020204" pitchFamily="34" charset="0"/>
                <a:cs typeface="Arial" panose="020B0604020202020204" pitchFamily="34" charset="0"/>
              </a:rPr>
              <a:t>Anno Domini</a:t>
            </a:r>
            <a:r>
              <a:rPr lang="en-GB" sz="4500" dirty="0">
                <a:latin typeface="Arial" panose="020B0604020202020204" pitchFamily="34" charset="0"/>
                <a:cs typeface="Arial" panose="020B0604020202020204" pitchFamily="34" charset="0"/>
              </a:rPr>
              <a:t>). This dating system was devised in 525 by Dionysius Exiguus but was not widely used until the 9th century. The Gregorian (current) calendar took over in the UK in 1752. It has a better system of leap-years. To correct an accumulated shifting of the spring equinox, the Julian calendar day Thursday, 4 October 1582 was followed by the first day of the Gregorian calendar, Friday, 15 October 1582</a:t>
            </a:r>
            <a:r>
              <a:rPr lang="en-GB" sz="4000" dirty="0">
                <a:latin typeface="Arial" panose="020B0604020202020204" pitchFamily="34" charset="0"/>
                <a:cs typeface="Arial" panose="020B0604020202020204" pitchFamily="34" charset="0"/>
              </a:rPr>
              <a:t>.</a:t>
            </a:r>
          </a:p>
          <a:p>
            <a:pPr marL="0" indent="0">
              <a:buNone/>
            </a:pPr>
            <a:endParaRPr lang="en-GB" sz="2400" dirty="0"/>
          </a:p>
        </p:txBody>
      </p:sp>
    </p:spTree>
    <p:extLst>
      <p:ext uri="{BB962C8B-B14F-4D97-AF65-F5344CB8AC3E}">
        <p14:creationId xmlns:p14="http://schemas.microsoft.com/office/powerpoint/2010/main" val="395211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FD28-13DA-E53E-8C72-CEFE0DA14CE8}"/>
              </a:ext>
            </a:extLst>
          </p:cNvPr>
          <p:cNvSpPr>
            <a:spLocks noGrp="1"/>
          </p:cNvSpPr>
          <p:nvPr>
            <p:ph type="title"/>
          </p:nvPr>
        </p:nvSpPr>
        <p:spPr/>
        <p:txBody>
          <a:bodyPr/>
          <a:lstStyle/>
          <a:p>
            <a:pPr algn="ctr"/>
            <a:r>
              <a:rPr lang="en-GB" dirty="0"/>
              <a:t>When </a:t>
            </a:r>
            <a:r>
              <a:rPr lang="en-GB" b="1" i="1" dirty="0"/>
              <a:t>did</a:t>
            </a:r>
            <a:r>
              <a:rPr lang="en-GB" dirty="0"/>
              <a:t> the Messiah come?</a:t>
            </a:r>
          </a:p>
        </p:txBody>
      </p:sp>
      <p:sp>
        <p:nvSpPr>
          <p:cNvPr id="3" name="Content Placeholder 2">
            <a:extLst>
              <a:ext uri="{FF2B5EF4-FFF2-40B4-BE49-F238E27FC236}">
                <a16:creationId xmlns:a16="http://schemas.microsoft.com/office/drawing/2014/main" id="{091CFA6F-78BE-B691-EFF9-D9AE580A18B4}"/>
              </a:ext>
            </a:extLst>
          </p:cNvPr>
          <p:cNvSpPr>
            <a:spLocks noGrp="1"/>
          </p:cNvSpPr>
          <p:nvPr>
            <p:ph sz="half" idx="1"/>
          </p:nvPr>
        </p:nvSpPr>
        <p:spPr>
          <a:xfrm>
            <a:off x="554180" y="1454727"/>
            <a:ext cx="11083638" cy="5038148"/>
          </a:xfrm>
        </p:spPr>
        <p:txBody>
          <a:bodyPr>
            <a:noAutofit/>
          </a:bodyPr>
          <a:lstStyle/>
          <a:p>
            <a:pPr marL="0" indent="0">
              <a:buNone/>
            </a:pPr>
            <a:r>
              <a:rPr lang="en-GB" dirty="0">
                <a:latin typeface="Arial" panose="020B0604020202020204" pitchFamily="34" charset="0"/>
                <a:cs typeface="Arial" panose="020B0604020202020204" pitchFamily="34" charset="0"/>
              </a:rPr>
              <a:t>Luke 3:23</a:t>
            </a:r>
          </a:p>
          <a:p>
            <a:pPr marL="457200" lvl="1" indent="0">
              <a:spcAft>
                <a:spcPts val="600"/>
              </a:spcAft>
              <a:buNone/>
            </a:pPr>
            <a:r>
              <a:rPr lang="en-GB" sz="2800" dirty="0">
                <a:latin typeface="Arial" panose="020B0604020202020204" pitchFamily="34" charset="0"/>
                <a:cs typeface="Arial" panose="020B0604020202020204" pitchFamily="34" charset="0"/>
              </a:rPr>
              <a:t>Now Jesus himself was about thirty years old, beginning his ministry,</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If his ministry was for 3 years, then he was </a:t>
            </a:r>
          </a:p>
          <a:p>
            <a:pPr marL="457200" lvl="1" indent="0">
              <a:buNone/>
            </a:pPr>
            <a:r>
              <a:rPr lang="en-GB" dirty="0">
                <a:latin typeface="Arial" panose="020B0604020202020204" pitchFamily="34" charset="0"/>
                <a:cs typeface="Arial" panose="020B0604020202020204" pitchFamily="34" charset="0"/>
              </a:rPr>
              <a:t>30 in 26 A.D. (30 from Luke 3:23, 26 A.D. a conjecture)</a:t>
            </a:r>
          </a:p>
          <a:p>
            <a:pPr marL="457200" lvl="1" indent="0">
              <a:buNone/>
            </a:pPr>
            <a:r>
              <a:rPr lang="en-GB" dirty="0">
                <a:latin typeface="Arial" panose="020B0604020202020204" pitchFamily="34" charset="0"/>
                <a:cs typeface="Arial" panose="020B0604020202020204" pitchFamily="34" charset="0"/>
              </a:rPr>
              <a:t>33 in 29 A.D. when crucified (3 years later, a conjecture; 29 AD from Daniel)</a:t>
            </a:r>
          </a:p>
          <a:p>
            <a:pPr marL="457200" lvl="1" indent="0">
              <a:buNone/>
            </a:pPr>
            <a:r>
              <a:rPr lang="en-GB" dirty="0">
                <a:latin typeface="Arial" panose="020B0604020202020204" pitchFamily="34" charset="0"/>
                <a:cs typeface="Arial" panose="020B0604020202020204" pitchFamily="34" charset="0"/>
              </a:rPr>
              <a:t>5 in 1 A.D.	subtracting 28 from each number	</a:t>
            </a:r>
          </a:p>
          <a:p>
            <a:pPr marL="457200" lvl="1" indent="0">
              <a:buNone/>
            </a:pPr>
            <a:r>
              <a:rPr lang="en-GB" dirty="0">
                <a:latin typeface="Arial" panose="020B0604020202020204" pitchFamily="34" charset="0"/>
                <a:cs typeface="Arial" panose="020B0604020202020204" pitchFamily="34" charset="0"/>
              </a:rPr>
              <a:t>4 in 1 B.C.	subtracting another 1 (No year 0!)</a:t>
            </a:r>
          </a:p>
          <a:p>
            <a:pPr marL="457200" lvl="1" indent="0">
              <a:buNone/>
            </a:pPr>
            <a:r>
              <a:rPr lang="en-GB" dirty="0">
                <a:latin typeface="Arial" panose="020B0604020202020204" pitchFamily="34" charset="0"/>
                <a:cs typeface="Arial" panose="020B0604020202020204" pitchFamily="34" charset="0"/>
              </a:rPr>
              <a:t>0 in 5 B.C.	subtracting another 4, taking us to his birth</a:t>
            </a:r>
          </a:p>
          <a:p>
            <a:pPr marL="0" indent="0">
              <a:buNone/>
            </a:pPr>
            <a:r>
              <a:rPr lang="en-GB" dirty="0">
                <a:latin typeface="Arial" panose="020B0604020202020204" pitchFamily="34" charset="0"/>
                <a:cs typeface="Arial" panose="020B0604020202020204" pitchFamily="34" charset="0"/>
              </a:rPr>
              <a:t>So the Messiah would be born (0 years old) in 5 B.C.</a:t>
            </a:r>
          </a:p>
          <a:p>
            <a:pPr marL="0" indent="0">
              <a:buNone/>
            </a:pPr>
            <a:r>
              <a:rPr lang="en-GB" dirty="0">
                <a:latin typeface="Arial" panose="020B0604020202020204" pitchFamily="34" charset="0"/>
                <a:cs typeface="Arial" panose="020B0604020202020204" pitchFamily="34" charset="0"/>
              </a:rPr>
              <a:t>On Christmas day!</a:t>
            </a:r>
          </a:p>
        </p:txBody>
      </p:sp>
    </p:spTree>
    <p:extLst>
      <p:ext uri="{BB962C8B-B14F-4D97-AF65-F5344CB8AC3E}">
        <p14:creationId xmlns:p14="http://schemas.microsoft.com/office/powerpoint/2010/main" val="196887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7F06-A927-788B-B393-3DDAE29EE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7B9E2-8AF3-BC51-556A-FFB13A897807}"/>
              </a:ext>
            </a:extLst>
          </p:cNvPr>
          <p:cNvSpPr>
            <a:spLocks noGrp="1"/>
          </p:cNvSpPr>
          <p:nvPr>
            <p:ph type="title"/>
          </p:nvPr>
        </p:nvSpPr>
        <p:spPr/>
        <p:txBody>
          <a:bodyPr/>
          <a:lstStyle/>
          <a:p>
            <a:pPr algn="ctr"/>
            <a:r>
              <a:rPr lang="en-GB" dirty="0"/>
              <a:t>When </a:t>
            </a:r>
            <a:r>
              <a:rPr lang="en-GB" i="1" dirty="0"/>
              <a:t>did</a:t>
            </a:r>
            <a:r>
              <a:rPr lang="en-GB" dirty="0"/>
              <a:t> the Messiah come?</a:t>
            </a:r>
            <a:br>
              <a:rPr lang="en-GB" dirty="0"/>
            </a:br>
            <a:r>
              <a:rPr lang="en-GB" sz="3200" dirty="0"/>
              <a:t>Biblical versus non-Biblical sources*</a:t>
            </a:r>
          </a:p>
        </p:txBody>
      </p:sp>
      <p:sp>
        <p:nvSpPr>
          <p:cNvPr id="3" name="Content Placeholder 2">
            <a:extLst>
              <a:ext uri="{FF2B5EF4-FFF2-40B4-BE49-F238E27FC236}">
                <a16:creationId xmlns:a16="http://schemas.microsoft.com/office/drawing/2014/main" id="{D031AE6C-76C0-2AB2-6F9C-B667B502B738}"/>
              </a:ext>
            </a:extLst>
          </p:cNvPr>
          <p:cNvSpPr>
            <a:spLocks noGrp="1"/>
          </p:cNvSpPr>
          <p:nvPr>
            <p:ph sz="half" idx="1"/>
          </p:nvPr>
        </p:nvSpPr>
        <p:spPr>
          <a:xfrm>
            <a:off x="838199" y="1690689"/>
            <a:ext cx="10515599" cy="4959494"/>
          </a:xfrm>
        </p:spPr>
        <p:txBody>
          <a:bodyPr>
            <a:normAutofit fontScale="92500" lnSpcReduction="10000"/>
          </a:bodyPr>
          <a:lstStyle/>
          <a:p>
            <a:r>
              <a:rPr lang="en-GB" sz="2400" dirty="0">
                <a:solidFill>
                  <a:srgbClr val="000000"/>
                </a:solidFill>
                <a:latin typeface="Arial" panose="020B0604020202020204" pitchFamily="34" charset="0"/>
                <a:cs typeface="Arial" panose="020B0604020202020204" pitchFamily="34" charset="0"/>
              </a:rPr>
              <a:t>L</a:t>
            </a:r>
            <a:r>
              <a:rPr lang="en-GB" sz="2400" b="0" i="0" dirty="0">
                <a:solidFill>
                  <a:srgbClr val="000000"/>
                </a:solidFill>
                <a:effectLst/>
                <a:latin typeface="Arial" panose="020B0604020202020204" pitchFamily="34" charset="0"/>
                <a:cs typeface="Arial" panose="020B0604020202020204" pitchFamily="34" charset="0"/>
              </a:rPr>
              <a:t>uke 2:1-2:7 Now it came to pass in those days </a:t>
            </a:r>
            <a:r>
              <a:rPr lang="en-GB" sz="2400" b="0" i="1" dirty="0">
                <a:solidFill>
                  <a:srgbClr val="000000"/>
                </a:solidFill>
                <a:effectLst/>
                <a:latin typeface="Arial" panose="020B0604020202020204" pitchFamily="34" charset="0"/>
                <a:cs typeface="Arial" panose="020B0604020202020204" pitchFamily="34" charset="0"/>
              </a:rPr>
              <a:t>that</a:t>
            </a:r>
            <a:r>
              <a:rPr lang="en-GB" sz="2400" b="0" i="0" dirty="0">
                <a:solidFill>
                  <a:srgbClr val="000000"/>
                </a:solidFill>
                <a:effectLst/>
                <a:latin typeface="Arial" panose="020B0604020202020204" pitchFamily="34" charset="0"/>
                <a:cs typeface="Arial" panose="020B0604020202020204" pitchFamily="34" charset="0"/>
              </a:rPr>
              <a:t> a decree went out from Caesar Augustus that the whole </a:t>
            </a:r>
            <a:r>
              <a:rPr lang="en-GB" sz="2400" b="0" i="1" dirty="0">
                <a:solidFill>
                  <a:srgbClr val="000000"/>
                </a:solidFill>
                <a:effectLst/>
                <a:latin typeface="Arial" panose="020B0604020202020204" pitchFamily="34" charset="0"/>
                <a:cs typeface="Arial" panose="020B0604020202020204" pitchFamily="34" charset="0"/>
              </a:rPr>
              <a:t>Roman</a:t>
            </a:r>
            <a:r>
              <a:rPr lang="en-GB" sz="2400" b="0" i="0" dirty="0">
                <a:solidFill>
                  <a:srgbClr val="000000"/>
                </a:solidFill>
                <a:effectLst/>
                <a:latin typeface="Arial" panose="020B0604020202020204" pitchFamily="34" charset="0"/>
                <a:cs typeface="Arial" panose="020B0604020202020204" pitchFamily="34" charset="0"/>
              </a:rPr>
              <a:t> world should be registered. </a:t>
            </a:r>
            <a:r>
              <a:rPr lang="en-GB" sz="2400" b="0" i="0" baseline="30000" dirty="0">
                <a:solidFill>
                  <a:srgbClr val="FF0000"/>
                </a:solidFill>
                <a:effectLst/>
                <a:latin typeface="Arial" panose="020B0604020202020204" pitchFamily="34" charset="0"/>
                <a:cs typeface="Arial" panose="020B0604020202020204" pitchFamily="34" charset="0"/>
              </a:rPr>
              <a:t>2</a:t>
            </a:r>
            <a:r>
              <a:rPr lang="en-GB" sz="2400" dirty="0">
                <a:solidFill>
                  <a:srgbClr val="000000"/>
                </a:solidFill>
                <a:latin typeface="Arial" panose="020B0604020202020204" pitchFamily="34" charset="0"/>
                <a:cs typeface="Arial" panose="020B0604020202020204" pitchFamily="34" charset="0"/>
              </a:rPr>
              <a:t>This registration was the </a:t>
            </a:r>
            <a:r>
              <a:rPr lang="en-GB" sz="2400" b="1" dirty="0">
                <a:solidFill>
                  <a:srgbClr val="FF0000"/>
                </a:solidFill>
                <a:latin typeface="Arial" panose="020B0604020202020204" pitchFamily="34" charset="0"/>
                <a:cs typeface="Arial" panose="020B0604020202020204" pitchFamily="34" charset="0"/>
              </a:rPr>
              <a:t>first</a:t>
            </a:r>
            <a:r>
              <a:rPr lang="en-GB" sz="2400" dirty="0">
                <a:solidFill>
                  <a:srgbClr val="000000"/>
                </a:solidFill>
                <a:latin typeface="Arial" panose="020B0604020202020204" pitchFamily="34" charset="0"/>
                <a:cs typeface="Arial" panose="020B0604020202020204" pitchFamily="34" charset="0"/>
              </a:rPr>
              <a:t> </a:t>
            </a:r>
            <a:r>
              <a:rPr lang="en-GB" sz="2400" i="1" dirty="0">
                <a:solidFill>
                  <a:srgbClr val="000000"/>
                </a:solidFill>
                <a:latin typeface="Arial" panose="020B0604020202020204" pitchFamily="34" charset="0"/>
                <a:cs typeface="Arial" panose="020B0604020202020204" pitchFamily="34" charset="0"/>
              </a:rPr>
              <a:t>to take place </a:t>
            </a:r>
            <a:r>
              <a:rPr lang="en-GB" sz="2400" dirty="0">
                <a:solidFill>
                  <a:srgbClr val="000000"/>
                </a:solidFill>
                <a:latin typeface="Arial" panose="020B0604020202020204" pitchFamily="34" charset="0"/>
                <a:cs typeface="Arial" panose="020B0604020202020204" pitchFamily="34" charset="0"/>
              </a:rPr>
              <a:t>when Cyrenius (Quirinius) was governor of Syria. …</a:t>
            </a:r>
          </a:p>
          <a:p>
            <a:r>
              <a:rPr lang="en-GB" sz="2400" dirty="0">
                <a:solidFill>
                  <a:srgbClr val="000000"/>
                </a:solidFill>
                <a:latin typeface="Arial" panose="020B0604020202020204" pitchFamily="34" charset="0"/>
                <a:cs typeface="Arial" panose="020B0604020202020204" pitchFamily="34" charset="0"/>
              </a:rPr>
              <a:t>Wikipedia (</a:t>
            </a:r>
            <a:r>
              <a:rPr lang="en-GB" sz="2400" dirty="0" err="1">
                <a:solidFill>
                  <a:srgbClr val="000000"/>
                </a:solidFill>
                <a:latin typeface="Arial" panose="020B0604020202020204" pitchFamily="34" charset="0"/>
                <a:cs typeface="Arial" panose="020B0604020202020204" pitchFamily="34" charset="0"/>
              </a:rPr>
              <a:t>Census_of_Quirinius</a:t>
            </a:r>
            <a:r>
              <a:rPr lang="en-GB" sz="2400" dirty="0">
                <a:solidFill>
                  <a:srgbClr val="000000"/>
                </a:solidFill>
                <a:latin typeface="Arial" panose="020B0604020202020204" pitchFamily="34" charset="0"/>
                <a:cs typeface="Arial" panose="020B0604020202020204" pitchFamily="34" charset="0"/>
              </a:rPr>
              <a:t>) dates the census as 6 A.D., and criticizes the N.T. as being erroneous, and sees the census as a purely literary device … </a:t>
            </a:r>
            <a:r>
              <a:rPr lang="en-GB" sz="2400" b="0" i="0" dirty="0">
                <a:solidFill>
                  <a:srgbClr val="202122"/>
                </a:solidFill>
                <a:effectLst/>
                <a:latin typeface="Arial" panose="020B0604020202020204" pitchFamily="34" charset="0"/>
                <a:cs typeface="Arial" panose="020B0604020202020204" pitchFamily="34" charset="0"/>
              </a:rPr>
              <a:t> to associate Mary and Joseph.</a:t>
            </a:r>
          </a:p>
          <a:p>
            <a:r>
              <a:rPr lang="en-GB" sz="2400" dirty="0">
                <a:solidFill>
                  <a:srgbClr val="202122"/>
                </a:solidFill>
                <a:latin typeface="Arial" panose="020B0604020202020204" pitchFamily="34" charset="0"/>
                <a:cs typeface="Arial" panose="020B0604020202020204" pitchFamily="34" charset="0"/>
              </a:rPr>
              <a:t>Luke 2:2 itself strongly suggests that there was a </a:t>
            </a:r>
            <a:r>
              <a:rPr lang="en-GB" sz="2400" b="1" dirty="0">
                <a:solidFill>
                  <a:srgbClr val="FF0000"/>
                </a:solidFill>
                <a:latin typeface="Arial" panose="020B0604020202020204" pitchFamily="34" charset="0"/>
                <a:cs typeface="Arial" panose="020B0604020202020204" pitchFamily="34" charset="0"/>
              </a:rPr>
              <a:t>second</a:t>
            </a:r>
            <a:r>
              <a:rPr lang="en-GB" sz="2400" dirty="0">
                <a:solidFill>
                  <a:srgbClr val="202122"/>
                </a:solidFill>
                <a:latin typeface="Arial" panose="020B0604020202020204" pitchFamily="34" charset="0"/>
                <a:cs typeface="Arial" panose="020B0604020202020204" pitchFamily="34" charset="0"/>
              </a:rPr>
              <a:t> registration some time later. Quite possibly</a:t>
            </a:r>
            <a:r>
              <a:rPr lang="en-GB" sz="2400" b="0" i="0" dirty="0">
                <a:solidFill>
                  <a:srgbClr val="202122"/>
                </a:solidFill>
                <a:effectLst/>
                <a:latin typeface="Arial" panose="020B0604020202020204" pitchFamily="34" charset="0"/>
                <a:cs typeface="Arial" panose="020B0604020202020204" pitchFamily="34" charset="0"/>
              </a:rPr>
              <a:t> the academics only have a record of the second registration.</a:t>
            </a:r>
          </a:p>
          <a:p>
            <a:r>
              <a:rPr lang="en-GB" sz="2400" b="0" i="0" dirty="0">
                <a:solidFill>
                  <a:srgbClr val="202122"/>
                </a:solidFill>
                <a:effectLst/>
                <a:latin typeface="Arial" panose="020B0604020202020204" pitchFamily="34" charset="0"/>
                <a:cs typeface="Arial" panose="020B0604020202020204" pitchFamily="34" charset="0"/>
              </a:rPr>
              <a:t>We are used to such attacks. We have already indicated the likelihood of </a:t>
            </a:r>
            <a:r>
              <a:rPr lang="en-GB" sz="2400" b="0" i="0" dirty="0">
                <a:solidFill>
                  <a:srgbClr val="FF0000"/>
                </a:solidFill>
                <a:effectLst/>
                <a:latin typeface="Arial" panose="020B0604020202020204" pitchFamily="34" charset="0"/>
                <a:cs typeface="Arial" panose="020B0604020202020204" pitchFamily="34" charset="0"/>
              </a:rPr>
              <a:t>two</a:t>
            </a:r>
            <a:r>
              <a:rPr lang="en-GB" sz="2400" b="0" i="0" dirty="0">
                <a:solidFill>
                  <a:srgbClr val="202122"/>
                </a:solidFill>
                <a:effectLst/>
                <a:latin typeface="Arial" panose="020B0604020202020204" pitchFamily="34" charset="0"/>
                <a:cs typeface="Arial" panose="020B0604020202020204" pitchFamily="34" charset="0"/>
              </a:rPr>
              <a:t> (or more) registrations.</a:t>
            </a:r>
          </a:p>
          <a:p>
            <a:pPr algn="l">
              <a:spcAft>
                <a:spcPts val="600"/>
              </a:spcAft>
            </a:pPr>
            <a:r>
              <a:rPr lang="en-GB" sz="2400" dirty="0">
                <a:solidFill>
                  <a:srgbClr val="202122"/>
                </a:solidFill>
                <a:latin typeface="Arial" panose="020B0604020202020204" pitchFamily="34" charset="0"/>
                <a:cs typeface="Arial" panose="020B0604020202020204" pitchFamily="34" charset="0"/>
              </a:rPr>
              <a:t>The attacks also are challenged by many others, including John H. Rhoads [in JETS 54.1,  March 2011 65–87], David Armitage (Tyndale House, Article, 21st December 2022).</a:t>
            </a:r>
          </a:p>
          <a:p>
            <a:pPr marL="0" indent="0" algn="l">
              <a:buNone/>
            </a:pPr>
            <a:r>
              <a:rPr lang="en-GB" sz="1700" b="0" i="0" dirty="0">
                <a:solidFill>
                  <a:srgbClr val="000000"/>
                </a:solidFill>
                <a:effectLst/>
                <a:latin typeface="Arial" panose="020B0604020202020204" pitchFamily="34" charset="0"/>
                <a:cs typeface="Arial" panose="020B0604020202020204" pitchFamily="34" charset="0"/>
              </a:rPr>
              <a:t>* This sheet has been modified a little since the address in the Chapel of the Opened Book.</a:t>
            </a:r>
            <a:endParaRPr lang="en-GB" sz="1700" b="0" i="0" dirty="0">
              <a:solidFill>
                <a:srgbClr val="202122"/>
              </a:solidFill>
              <a:effectLst/>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146457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5AA6-365D-858F-939C-DA6CF5629C9E}"/>
              </a:ext>
            </a:extLst>
          </p:cNvPr>
          <p:cNvSpPr>
            <a:spLocks noGrp="1"/>
          </p:cNvSpPr>
          <p:nvPr>
            <p:ph type="title"/>
          </p:nvPr>
        </p:nvSpPr>
        <p:spPr/>
        <p:txBody>
          <a:bodyPr/>
          <a:lstStyle/>
          <a:p>
            <a:pPr algn="ctr"/>
            <a:r>
              <a:rPr lang="en-GB" dirty="0"/>
              <a:t>Where </a:t>
            </a:r>
            <a:r>
              <a:rPr lang="en-GB" b="1" i="1" dirty="0"/>
              <a:t>will</a:t>
            </a:r>
            <a:r>
              <a:rPr lang="en-GB" dirty="0"/>
              <a:t> the Messiah come?</a:t>
            </a:r>
          </a:p>
        </p:txBody>
      </p:sp>
      <p:sp>
        <p:nvSpPr>
          <p:cNvPr id="3" name="Content Placeholder 2">
            <a:extLst>
              <a:ext uri="{FF2B5EF4-FFF2-40B4-BE49-F238E27FC236}">
                <a16:creationId xmlns:a16="http://schemas.microsoft.com/office/drawing/2014/main" id="{C4EAA12C-281A-FA5C-CB8D-BF6FC9A54DC8}"/>
              </a:ext>
            </a:extLst>
          </p:cNvPr>
          <p:cNvSpPr>
            <a:spLocks noGrp="1"/>
          </p:cNvSpPr>
          <p:nvPr>
            <p:ph idx="1"/>
          </p:nvPr>
        </p:nvSpPr>
        <p:spPr/>
        <p:txBody>
          <a:bodyPr/>
          <a:lstStyle/>
          <a:p>
            <a:pPr algn="l"/>
            <a:r>
              <a:rPr lang="en-GB" i="0" dirty="0">
                <a:solidFill>
                  <a:srgbClr val="000000"/>
                </a:solidFill>
                <a:effectLst/>
                <a:latin typeface="Arial" panose="020B0604020202020204" pitchFamily="34" charset="0"/>
                <a:cs typeface="Arial" panose="020B0604020202020204" pitchFamily="34" charset="0"/>
              </a:rPr>
              <a:t>Micah 5:2</a:t>
            </a:r>
          </a:p>
          <a:p>
            <a:pPr marL="457200" lvl="1" indent="0">
              <a:buNone/>
            </a:pPr>
            <a:r>
              <a:rPr lang="en-GB" sz="2800" b="1" i="0" dirty="0">
                <a:solidFill>
                  <a:srgbClr val="000000"/>
                </a:solidFill>
                <a:effectLst/>
                <a:latin typeface="Arial" panose="020B0604020202020204" pitchFamily="34" charset="0"/>
                <a:cs typeface="Arial" panose="020B0604020202020204" pitchFamily="34" charset="0"/>
              </a:rPr>
              <a:t>“But </a:t>
            </a:r>
            <a:r>
              <a:rPr lang="en-GB" sz="2800" b="1" i="1" dirty="0">
                <a:solidFill>
                  <a:srgbClr val="000000"/>
                </a:solidFill>
                <a:effectLst/>
                <a:latin typeface="Arial" panose="020B0604020202020204" pitchFamily="34" charset="0"/>
                <a:cs typeface="Arial" panose="020B0604020202020204" pitchFamily="34" charset="0"/>
              </a:rPr>
              <a:t>as for</a:t>
            </a:r>
            <a:r>
              <a:rPr lang="en-GB" sz="2800" b="1" i="0" dirty="0">
                <a:solidFill>
                  <a:srgbClr val="000000"/>
                </a:solidFill>
                <a:effectLst/>
                <a:latin typeface="Arial" panose="020B0604020202020204" pitchFamily="34" charset="0"/>
                <a:cs typeface="Arial" panose="020B0604020202020204" pitchFamily="34" charset="0"/>
              </a:rPr>
              <a:t> you, Bethlehem Ephrathah,</a:t>
            </a:r>
          </a:p>
          <a:p>
            <a:pPr marL="457200" lvl="1" indent="0">
              <a:buNone/>
            </a:pPr>
            <a:r>
              <a:rPr lang="en-GB" sz="2800" b="1" i="1" dirty="0">
                <a:solidFill>
                  <a:srgbClr val="000000"/>
                </a:solidFill>
                <a:effectLst/>
                <a:latin typeface="Arial" panose="020B0604020202020204" pitchFamily="34" charset="0"/>
                <a:cs typeface="Arial" panose="020B0604020202020204" pitchFamily="34" charset="0"/>
              </a:rPr>
              <a:t>Although you</a:t>
            </a:r>
            <a:r>
              <a:rPr lang="en-GB" sz="2800" b="1" i="0" dirty="0">
                <a:solidFill>
                  <a:srgbClr val="000000"/>
                </a:solidFill>
                <a:effectLst/>
                <a:latin typeface="Arial" panose="020B0604020202020204" pitchFamily="34" charset="0"/>
                <a:cs typeface="Arial" panose="020B0604020202020204" pitchFamily="34" charset="0"/>
              </a:rPr>
              <a:t> are small among the thousands of Judah,</a:t>
            </a:r>
          </a:p>
          <a:p>
            <a:pPr marL="457200" lvl="1" indent="0">
              <a:buNone/>
            </a:pPr>
            <a:r>
              <a:rPr lang="en-GB" sz="2800" b="1" i="0" dirty="0">
                <a:solidFill>
                  <a:srgbClr val="000000"/>
                </a:solidFill>
                <a:effectLst/>
                <a:latin typeface="Arial" panose="020B0604020202020204" pitchFamily="34" charset="0"/>
                <a:cs typeface="Arial" panose="020B0604020202020204" pitchFamily="34" charset="0"/>
              </a:rPr>
              <a:t>From you he </a:t>
            </a:r>
            <a:r>
              <a:rPr lang="en-GB" sz="2800" b="1" i="1" dirty="0">
                <a:solidFill>
                  <a:srgbClr val="000000"/>
                </a:solidFill>
                <a:effectLst/>
                <a:latin typeface="Arial" panose="020B0604020202020204" pitchFamily="34" charset="0"/>
                <a:cs typeface="Arial" panose="020B0604020202020204" pitchFamily="34" charset="0"/>
              </a:rPr>
              <a:t>who is</a:t>
            </a:r>
            <a:r>
              <a:rPr lang="en-GB" sz="2800" b="1" i="0" dirty="0">
                <a:solidFill>
                  <a:srgbClr val="000000"/>
                </a:solidFill>
                <a:effectLst/>
                <a:latin typeface="Arial" panose="020B0604020202020204" pitchFamily="34" charset="0"/>
                <a:cs typeface="Arial" panose="020B0604020202020204" pitchFamily="34" charset="0"/>
              </a:rPr>
              <a:t> mine will come out,</a:t>
            </a:r>
          </a:p>
          <a:p>
            <a:pPr marL="457200" lvl="1" indent="0">
              <a:buNone/>
            </a:pPr>
            <a:r>
              <a:rPr lang="en-GB" sz="2800" b="1" i="0" dirty="0">
                <a:solidFill>
                  <a:srgbClr val="000000"/>
                </a:solidFill>
                <a:effectLst/>
                <a:latin typeface="Arial" panose="020B0604020202020204" pitchFamily="34" charset="0"/>
                <a:cs typeface="Arial" panose="020B0604020202020204" pitchFamily="34" charset="0"/>
              </a:rPr>
              <a:t>To be a ruler in Israel,</a:t>
            </a:r>
          </a:p>
          <a:p>
            <a:pPr marL="457200" lvl="1" indent="0">
              <a:buNone/>
            </a:pPr>
            <a:r>
              <a:rPr lang="en-GB" sz="2800" b="0" i="0" dirty="0">
                <a:solidFill>
                  <a:srgbClr val="000000"/>
                </a:solidFill>
                <a:effectLst/>
                <a:latin typeface="Arial" panose="020B0604020202020204" pitchFamily="34" charset="0"/>
                <a:cs typeface="Arial" panose="020B0604020202020204" pitchFamily="34" charset="0"/>
              </a:rPr>
              <a:t>Yet his goings </a:t>
            </a:r>
            <a:r>
              <a:rPr lang="en-GB" sz="2800" b="0" i="1" dirty="0">
                <a:solidFill>
                  <a:srgbClr val="000000"/>
                </a:solidFill>
                <a:effectLst/>
                <a:latin typeface="Arial" panose="020B0604020202020204" pitchFamily="34" charset="0"/>
                <a:cs typeface="Arial" panose="020B0604020202020204" pitchFamily="34" charset="0"/>
              </a:rPr>
              <a:t>are</a:t>
            </a:r>
            <a:r>
              <a:rPr lang="en-GB" sz="2800" b="0" i="0" dirty="0">
                <a:solidFill>
                  <a:srgbClr val="000000"/>
                </a:solidFill>
                <a:effectLst/>
                <a:latin typeface="Arial" panose="020B0604020202020204" pitchFamily="34" charset="0"/>
                <a:cs typeface="Arial" panose="020B0604020202020204" pitchFamily="34" charset="0"/>
              </a:rPr>
              <a:t> of age-old time.</a:t>
            </a:r>
          </a:p>
          <a:p>
            <a:endParaRPr lang="en-GB" dirty="0"/>
          </a:p>
        </p:txBody>
      </p:sp>
    </p:spTree>
    <p:extLst>
      <p:ext uri="{BB962C8B-B14F-4D97-AF65-F5344CB8AC3E}">
        <p14:creationId xmlns:p14="http://schemas.microsoft.com/office/powerpoint/2010/main" val="299968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51D4-7A66-BE52-FE18-3F693E85C924}"/>
              </a:ext>
            </a:extLst>
          </p:cNvPr>
          <p:cNvSpPr>
            <a:spLocks noGrp="1"/>
          </p:cNvSpPr>
          <p:nvPr>
            <p:ph type="title"/>
          </p:nvPr>
        </p:nvSpPr>
        <p:spPr>
          <a:xfrm>
            <a:off x="838200" y="317624"/>
            <a:ext cx="10515600" cy="1325563"/>
          </a:xfrm>
        </p:spPr>
        <p:txBody>
          <a:bodyPr/>
          <a:lstStyle/>
          <a:p>
            <a:pPr algn="ctr"/>
            <a:r>
              <a:rPr lang="en-GB" dirty="0"/>
              <a:t>Where </a:t>
            </a:r>
            <a:r>
              <a:rPr lang="en-GB" b="1" i="1" dirty="0"/>
              <a:t>did</a:t>
            </a:r>
            <a:r>
              <a:rPr lang="en-GB" dirty="0"/>
              <a:t> the Messiah come?</a:t>
            </a:r>
            <a:br>
              <a:rPr lang="en-GB" dirty="0"/>
            </a:br>
            <a:r>
              <a:rPr lang="en-GB" sz="3600" dirty="0"/>
              <a:t>Luke 2:1-7</a:t>
            </a:r>
          </a:p>
        </p:txBody>
      </p:sp>
      <p:sp>
        <p:nvSpPr>
          <p:cNvPr id="3" name="Content Placeholder 2">
            <a:extLst>
              <a:ext uri="{FF2B5EF4-FFF2-40B4-BE49-F238E27FC236}">
                <a16:creationId xmlns:a16="http://schemas.microsoft.com/office/drawing/2014/main" id="{77B7A057-0884-FB31-8CA1-8966D8F4E80C}"/>
              </a:ext>
            </a:extLst>
          </p:cNvPr>
          <p:cNvSpPr>
            <a:spLocks noGrp="1"/>
          </p:cNvSpPr>
          <p:nvPr>
            <p:ph idx="1"/>
          </p:nvPr>
        </p:nvSpPr>
        <p:spPr>
          <a:xfrm>
            <a:off x="838200" y="1643187"/>
            <a:ext cx="10515600" cy="4551424"/>
          </a:xfrm>
        </p:spPr>
        <p:txBody>
          <a:bodyPr>
            <a:normAutofit fontScale="85000" lnSpcReduction="20000"/>
          </a:bodyPr>
          <a:lstStyle/>
          <a:p>
            <a:pPr marL="0" indent="0">
              <a:lnSpc>
                <a:spcPct val="120000"/>
              </a:lnSpc>
              <a:buNone/>
            </a:pPr>
            <a:r>
              <a:rPr lang="en-GB" b="1" i="0" baseline="30000" dirty="0">
                <a:solidFill>
                  <a:srgbClr val="FF0000"/>
                </a:solidFill>
                <a:effectLst/>
                <a:latin typeface="Arial" panose="020B0604020202020204" pitchFamily="34" charset="0"/>
                <a:cs typeface="Arial" panose="020B0604020202020204" pitchFamily="34" charset="0"/>
              </a:rPr>
              <a:t>1</a:t>
            </a:r>
            <a:r>
              <a:rPr lang="en-GB" b="0" i="0" dirty="0">
                <a:solidFill>
                  <a:srgbClr val="000000"/>
                </a:solidFill>
                <a:effectLst/>
                <a:latin typeface="Arial" panose="020B0604020202020204" pitchFamily="34" charset="0"/>
                <a:cs typeface="Arial" panose="020B0604020202020204" pitchFamily="34" charset="0"/>
              </a:rPr>
              <a:t>Now it came to pass in those days </a:t>
            </a:r>
            <a:r>
              <a:rPr lang="en-GB" b="0" i="1" dirty="0">
                <a:solidFill>
                  <a:srgbClr val="000000"/>
                </a:solidFill>
                <a:effectLst/>
                <a:latin typeface="Arial" panose="020B0604020202020204" pitchFamily="34" charset="0"/>
                <a:cs typeface="Arial" panose="020B0604020202020204" pitchFamily="34" charset="0"/>
              </a:rPr>
              <a:t>that</a:t>
            </a:r>
            <a:r>
              <a:rPr lang="en-GB" b="0" i="0" dirty="0">
                <a:solidFill>
                  <a:srgbClr val="000000"/>
                </a:solidFill>
                <a:effectLst/>
                <a:latin typeface="Arial" panose="020B0604020202020204" pitchFamily="34" charset="0"/>
                <a:cs typeface="Arial" panose="020B0604020202020204" pitchFamily="34" charset="0"/>
              </a:rPr>
              <a:t> a decree went out from Caesar Augustus that the whole </a:t>
            </a:r>
            <a:r>
              <a:rPr lang="en-GB" b="0" i="1" dirty="0">
                <a:solidFill>
                  <a:srgbClr val="000000"/>
                </a:solidFill>
                <a:effectLst/>
                <a:latin typeface="Arial" panose="020B0604020202020204" pitchFamily="34" charset="0"/>
                <a:cs typeface="Arial" panose="020B0604020202020204" pitchFamily="34" charset="0"/>
              </a:rPr>
              <a:t>Roman</a:t>
            </a:r>
            <a:r>
              <a:rPr lang="en-GB" b="0" i="0" dirty="0">
                <a:solidFill>
                  <a:srgbClr val="000000"/>
                </a:solidFill>
                <a:effectLst/>
                <a:latin typeface="Arial" panose="020B0604020202020204" pitchFamily="34" charset="0"/>
                <a:cs typeface="Arial" panose="020B0604020202020204" pitchFamily="34" charset="0"/>
              </a:rPr>
              <a:t> world should b</a:t>
            </a:r>
            <a:r>
              <a:rPr lang="en-GB" dirty="0">
                <a:solidFill>
                  <a:srgbClr val="000000"/>
                </a:solidFill>
                <a:latin typeface="Arial" panose="020B0604020202020204" pitchFamily="34" charset="0"/>
                <a:cs typeface="Arial" panose="020B0604020202020204" pitchFamily="34" charset="0"/>
              </a:rPr>
              <a:t>e </a:t>
            </a:r>
            <a:r>
              <a:rPr lang="en-GB" b="0" i="0" dirty="0">
                <a:solidFill>
                  <a:srgbClr val="000000"/>
                </a:solidFill>
                <a:effectLst/>
                <a:latin typeface="Arial" panose="020B0604020202020204" pitchFamily="34" charset="0"/>
                <a:cs typeface="Arial" panose="020B0604020202020204" pitchFamily="34" charset="0"/>
              </a:rPr>
              <a:t>registered. </a:t>
            </a:r>
            <a:r>
              <a:rPr lang="en-GB" b="1" i="0" baseline="30000" dirty="0">
                <a:solidFill>
                  <a:srgbClr val="FF0000"/>
                </a:solidFill>
                <a:effectLst/>
                <a:latin typeface="Arial" panose="020B0604020202020204" pitchFamily="34" charset="0"/>
                <a:cs typeface="Arial" panose="020B0604020202020204" pitchFamily="34" charset="0"/>
              </a:rPr>
              <a:t>2</a:t>
            </a:r>
            <a:r>
              <a:rPr lang="en-GB" dirty="0">
                <a:solidFill>
                  <a:srgbClr val="000000"/>
                </a:solidFill>
                <a:latin typeface="Arial" panose="020B0604020202020204" pitchFamily="34" charset="0"/>
                <a:cs typeface="Arial" panose="020B0604020202020204" pitchFamily="34" charset="0"/>
              </a:rPr>
              <a:t>This registration was the first </a:t>
            </a:r>
            <a:r>
              <a:rPr lang="en-GB" i="1" dirty="0">
                <a:solidFill>
                  <a:srgbClr val="000000"/>
                </a:solidFill>
                <a:latin typeface="Arial" panose="020B0604020202020204" pitchFamily="34" charset="0"/>
                <a:cs typeface="Arial" panose="020B0604020202020204" pitchFamily="34" charset="0"/>
              </a:rPr>
              <a:t>to take place </a:t>
            </a:r>
            <a:r>
              <a:rPr lang="en-GB" dirty="0">
                <a:solidFill>
                  <a:srgbClr val="000000"/>
                </a:solidFill>
                <a:latin typeface="Arial" panose="020B0604020202020204" pitchFamily="34" charset="0"/>
                <a:cs typeface="Arial" panose="020B0604020202020204" pitchFamily="34" charset="0"/>
              </a:rPr>
              <a:t>when Cyrenius was governor of Syria. </a:t>
            </a:r>
            <a:r>
              <a:rPr lang="en-GB" b="1" i="0" baseline="30000" dirty="0">
                <a:solidFill>
                  <a:srgbClr val="FF0000"/>
                </a:solidFill>
                <a:effectLst/>
                <a:latin typeface="Arial" panose="020B0604020202020204" pitchFamily="34" charset="0"/>
                <a:cs typeface="Arial" panose="020B0604020202020204" pitchFamily="34" charset="0"/>
              </a:rPr>
              <a:t>3</a:t>
            </a:r>
            <a:r>
              <a:rPr lang="en-GB" b="0" i="0" dirty="0">
                <a:solidFill>
                  <a:srgbClr val="000000"/>
                </a:solidFill>
                <a:effectLst/>
                <a:latin typeface="Arial" panose="020B0604020202020204" pitchFamily="34" charset="0"/>
                <a:cs typeface="Arial" panose="020B0604020202020204" pitchFamily="34" charset="0"/>
              </a:rPr>
              <a:t>So everyone went to be registered – each </a:t>
            </a:r>
            <a:r>
              <a:rPr lang="en-GB" b="0" i="1" dirty="0">
                <a:solidFill>
                  <a:srgbClr val="000000"/>
                </a:solidFill>
                <a:effectLst/>
                <a:latin typeface="Arial" panose="020B0604020202020204" pitchFamily="34" charset="0"/>
                <a:cs typeface="Arial" panose="020B0604020202020204" pitchFamily="34" charset="0"/>
              </a:rPr>
              <a:t>one</a:t>
            </a:r>
            <a:r>
              <a:rPr lang="en-GB" b="0" i="0" dirty="0">
                <a:solidFill>
                  <a:srgbClr val="000000"/>
                </a:solidFill>
                <a:effectLst/>
                <a:latin typeface="Arial" panose="020B0604020202020204" pitchFamily="34" charset="0"/>
                <a:cs typeface="Arial" panose="020B0604020202020204" pitchFamily="34" charset="0"/>
              </a:rPr>
              <a:t> to his own town. </a:t>
            </a:r>
            <a:r>
              <a:rPr lang="en-GB" b="1" i="0" baseline="30000" dirty="0">
                <a:solidFill>
                  <a:srgbClr val="FF0000"/>
                </a:solidFill>
                <a:effectLst/>
                <a:latin typeface="Arial" panose="020B0604020202020204" pitchFamily="34" charset="0"/>
                <a:cs typeface="Arial" panose="020B0604020202020204" pitchFamily="34" charset="0"/>
              </a:rPr>
              <a:t>4</a:t>
            </a:r>
            <a:r>
              <a:rPr lang="en-GB" b="0" i="0" dirty="0">
                <a:solidFill>
                  <a:srgbClr val="000000"/>
                </a:solidFill>
                <a:effectLst/>
                <a:latin typeface="Arial" panose="020B0604020202020204" pitchFamily="34" charset="0"/>
                <a:cs typeface="Arial" panose="020B0604020202020204" pitchFamily="34" charset="0"/>
              </a:rPr>
              <a:t>And Joseph also went up from Galilee, from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town of Nazareth, to Judaea, to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a:t>
            </a:r>
            <a:r>
              <a:rPr lang="en-GB" b="1" i="0" dirty="0">
                <a:solidFill>
                  <a:srgbClr val="000000"/>
                </a:solidFill>
                <a:effectLst/>
                <a:latin typeface="Arial" panose="020B0604020202020204" pitchFamily="34" charset="0"/>
                <a:cs typeface="Arial" panose="020B0604020202020204" pitchFamily="34" charset="0"/>
              </a:rPr>
              <a:t>city of David</a:t>
            </a:r>
            <a:r>
              <a:rPr lang="en-GB" b="0" i="0" dirty="0">
                <a:solidFill>
                  <a:srgbClr val="000000"/>
                </a:solidFill>
                <a:effectLst/>
                <a:latin typeface="Arial" panose="020B0604020202020204" pitchFamily="34" charset="0"/>
                <a:cs typeface="Arial" panose="020B0604020202020204" pitchFamily="34" charset="0"/>
              </a:rPr>
              <a:t>, which is called </a:t>
            </a:r>
            <a:r>
              <a:rPr lang="en-GB" b="1" i="0" dirty="0">
                <a:solidFill>
                  <a:srgbClr val="000000"/>
                </a:solidFill>
                <a:effectLst/>
                <a:latin typeface="Arial" panose="020B0604020202020204" pitchFamily="34" charset="0"/>
                <a:cs typeface="Arial" panose="020B0604020202020204" pitchFamily="34" charset="0"/>
              </a:rPr>
              <a:t>Bethlehem</a:t>
            </a:r>
            <a:r>
              <a:rPr lang="en-GB" b="0" i="0" dirty="0">
                <a:solidFill>
                  <a:srgbClr val="000000"/>
                </a:solidFill>
                <a:effectLst/>
                <a:latin typeface="Arial" panose="020B0604020202020204" pitchFamily="34" charset="0"/>
                <a:cs typeface="Arial" panose="020B0604020202020204" pitchFamily="34" charset="0"/>
              </a:rPr>
              <a:t>, because he was of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house and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paternal lineage of David, </a:t>
            </a:r>
            <a:r>
              <a:rPr lang="en-GB" b="1" i="0" baseline="30000" dirty="0">
                <a:solidFill>
                  <a:srgbClr val="FF0000"/>
                </a:solidFill>
                <a:effectLst/>
                <a:latin typeface="Arial" panose="020B0604020202020204" pitchFamily="34" charset="0"/>
                <a:cs typeface="Arial" panose="020B0604020202020204" pitchFamily="34" charset="0"/>
              </a:rPr>
              <a:t>5</a:t>
            </a:r>
            <a:r>
              <a:rPr lang="en-GB" b="0" i="0" dirty="0">
                <a:solidFill>
                  <a:srgbClr val="000000"/>
                </a:solidFill>
                <a:effectLst/>
                <a:latin typeface="Arial" panose="020B0604020202020204" pitchFamily="34" charset="0"/>
                <a:cs typeface="Arial" panose="020B0604020202020204" pitchFamily="34" charset="0"/>
              </a:rPr>
              <a:t>to have himself registered with Mary, the woman betrothed to him, </a:t>
            </a:r>
            <a:r>
              <a:rPr lang="en-GB" b="0" i="1" dirty="0">
                <a:solidFill>
                  <a:srgbClr val="000000"/>
                </a:solidFill>
                <a:effectLst/>
                <a:latin typeface="Arial" panose="020B0604020202020204" pitchFamily="34" charset="0"/>
                <a:cs typeface="Arial" panose="020B0604020202020204" pitchFamily="34" charset="0"/>
              </a:rPr>
              <a:t>who</a:t>
            </a:r>
            <a:r>
              <a:rPr lang="en-GB" b="0" i="0" dirty="0">
                <a:solidFill>
                  <a:srgbClr val="000000"/>
                </a:solidFill>
                <a:effectLst/>
                <a:latin typeface="Arial" panose="020B0604020202020204" pitchFamily="34" charset="0"/>
                <a:cs typeface="Arial" panose="020B0604020202020204" pitchFamily="34" charset="0"/>
              </a:rPr>
              <a:t> was expecting a child. </a:t>
            </a:r>
            <a:r>
              <a:rPr lang="en-GB" b="1" i="0" baseline="30000" dirty="0">
                <a:solidFill>
                  <a:srgbClr val="FF0000"/>
                </a:solidFill>
                <a:effectLst/>
                <a:latin typeface="Arial" panose="020B0604020202020204" pitchFamily="34" charset="0"/>
                <a:cs typeface="Arial" panose="020B0604020202020204" pitchFamily="34" charset="0"/>
              </a:rPr>
              <a:t>6</a:t>
            </a:r>
            <a:r>
              <a:rPr lang="en-GB" b="0" i="0" dirty="0">
                <a:solidFill>
                  <a:srgbClr val="000000"/>
                </a:solidFill>
                <a:effectLst/>
                <a:latin typeface="Arial" panose="020B0604020202020204" pitchFamily="34" charset="0"/>
                <a:cs typeface="Arial" panose="020B0604020202020204" pitchFamily="34" charset="0"/>
              </a:rPr>
              <a:t>And it came to pass when they were there, </a:t>
            </a:r>
            <a:r>
              <a:rPr lang="en-GB" b="0" i="1" dirty="0">
                <a:solidFill>
                  <a:srgbClr val="000000"/>
                </a:solidFill>
                <a:effectLst/>
                <a:latin typeface="Arial" panose="020B0604020202020204" pitchFamily="34" charset="0"/>
                <a:cs typeface="Arial" panose="020B0604020202020204" pitchFamily="34" charset="0"/>
              </a:rPr>
              <a:t>that</a:t>
            </a:r>
            <a:r>
              <a:rPr lang="en-GB" b="0" i="0" dirty="0">
                <a:solidFill>
                  <a:srgbClr val="000000"/>
                </a:solidFill>
                <a:effectLst/>
                <a:latin typeface="Arial" panose="020B0604020202020204" pitchFamily="34" charset="0"/>
                <a:cs typeface="Arial" panose="020B0604020202020204" pitchFamily="34" charset="0"/>
              </a:rPr>
              <a:t> the days for her to give birth became due, </a:t>
            </a:r>
            <a:r>
              <a:rPr lang="en-GB" b="1" i="0" baseline="30000" dirty="0">
                <a:solidFill>
                  <a:srgbClr val="FF0000"/>
                </a:solidFill>
                <a:effectLst/>
                <a:latin typeface="Arial" panose="020B0604020202020204" pitchFamily="34" charset="0"/>
                <a:cs typeface="Arial" panose="020B0604020202020204" pitchFamily="34" charset="0"/>
              </a:rPr>
              <a:t>7</a:t>
            </a:r>
            <a:r>
              <a:rPr lang="en-GB" b="0" i="0" dirty="0">
                <a:solidFill>
                  <a:srgbClr val="000000"/>
                </a:solidFill>
                <a:effectLst/>
                <a:latin typeface="Arial" panose="020B0604020202020204" pitchFamily="34" charset="0"/>
                <a:cs typeface="Arial" panose="020B0604020202020204" pitchFamily="34" charset="0"/>
              </a:rPr>
              <a:t>and she gave birth to her firstborn son, and she wrapped him in swaddling clothes, and she laid him in a feeding-trough, because there was no room for them in the inn.</a:t>
            </a:r>
          </a:p>
          <a:p>
            <a:pPr marL="0" indent="0">
              <a:lnSpc>
                <a:spcPct val="120000"/>
              </a:lnSpc>
              <a:buNone/>
            </a:pP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77D7849-0616-3947-BED0-48D9A3BF3B98}"/>
              </a:ext>
            </a:extLst>
          </p:cNvPr>
          <p:cNvSpPr txBox="1"/>
          <p:nvPr/>
        </p:nvSpPr>
        <p:spPr>
          <a:xfrm>
            <a:off x="838200" y="6318870"/>
            <a:ext cx="9417133" cy="338554"/>
          </a:xfrm>
          <a:prstGeom prst="rect">
            <a:avLst/>
          </a:prstGeom>
          <a:noFill/>
        </p:spPr>
        <p:txBody>
          <a:bodyPr wrap="square" rtlCol="0">
            <a:spAutoFit/>
          </a:bodyPr>
          <a:lstStyle/>
          <a:p>
            <a:pPr marL="0" indent="0" algn="l">
              <a:buNone/>
            </a:pPr>
            <a:r>
              <a:rPr lang="en-GB" sz="1600" b="0" i="0" dirty="0">
                <a:solidFill>
                  <a:srgbClr val="000000"/>
                </a:solidFill>
                <a:effectLst/>
                <a:latin typeface="Arial" panose="020B0604020202020204" pitchFamily="34" charset="0"/>
                <a:cs typeface="Arial" panose="020B0604020202020204" pitchFamily="34" charset="0"/>
              </a:rPr>
              <a:t>This sheet has been modified a little since the address in the Chapel of the Opened Book.</a:t>
            </a:r>
            <a:endParaRPr lang="en-GB" sz="1600" b="0" i="0" dirty="0">
              <a:solidFill>
                <a:srgbClr val="2021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039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6DF3-063D-C3A5-5CAF-19344539D707}"/>
              </a:ext>
            </a:extLst>
          </p:cNvPr>
          <p:cNvSpPr>
            <a:spLocks noGrp="1"/>
          </p:cNvSpPr>
          <p:nvPr>
            <p:ph type="title"/>
          </p:nvPr>
        </p:nvSpPr>
        <p:spPr>
          <a:xfrm>
            <a:off x="838200" y="365126"/>
            <a:ext cx="10515600" cy="912690"/>
          </a:xfrm>
        </p:spPr>
        <p:txBody>
          <a:bodyPr>
            <a:normAutofit fontScale="90000"/>
          </a:bodyPr>
          <a:lstStyle/>
          <a:p>
            <a:pPr algn="ctr"/>
            <a:r>
              <a:rPr lang="en-GB" dirty="0"/>
              <a:t>Genealogy – The Lineage</a:t>
            </a:r>
            <a:br>
              <a:rPr lang="en-GB" dirty="0"/>
            </a:br>
            <a:endParaRPr lang="en-GB" dirty="0"/>
          </a:p>
        </p:txBody>
      </p:sp>
      <p:sp>
        <p:nvSpPr>
          <p:cNvPr id="3" name="Content Placeholder 2">
            <a:extLst>
              <a:ext uri="{FF2B5EF4-FFF2-40B4-BE49-F238E27FC236}">
                <a16:creationId xmlns:a16="http://schemas.microsoft.com/office/drawing/2014/main" id="{B18F944C-2F1A-3910-A8CF-E40B1F7C8ECF}"/>
              </a:ext>
            </a:extLst>
          </p:cNvPr>
          <p:cNvSpPr>
            <a:spLocks noGrp="1"/>
          </p:cNvSpPr>
          <p:nvPr>
            <p:ph idx="1"/>
          </p:nvPr>
        </p:nvSpPr>
        <p:spPr/>
        <p:txBody>
          <a:bodyPr/>
          <a:lstStyle/>
          <a:p>
            <a:pPr marL="0" indent="0">
              <a:buNone/>
            </a:pPr>
            <a:r>
              <a:rPr lang="en-GB" sz="3600" dirty="0">
                <a:latin typeface="Arial" panose="020B0604020202020204" pitchFamily="34" charset="0"/>
                <a:cs typeface="Arial" panose="020B0604020202020204" pitchFamily="34" charset="0"/>
              </a:rPr>
              <a:t>The Messiah will come through Abraham</a:t>
            </a:r>
            <a:endParaRPr lang="en-GB" dirty="0">
              <a:solidFill>
                <a:srgbClr val="000000"/>
              </a:solidFill>
              <a:latin typeface="Arial" panose="020B0604020202020204" pitchFamily="34" charset="0"/>
              <a:cs typeface="Arial" panose="020B0604020202020204" pitchFamily="34" charset="0"/>
            </a:endParaRPr>
          </a:p>
          <a:p>
            <a:pPr marL="0" indent="0">
              <a:buNone/>
            </a:pPr>
            <a:endParaRPr lang="en-GB" b="0" i="0" dirty="0">
              <a:solidFill>
                <a:srgbClr val="000000"/>
              </a:solidFill>
              <a:effectLst/>
              <a:latin typeface="Arial" panose="020B0604020202020204" pitchFamily="34" charset="0"/>
              <a:cs typeface="Arial" panose="020B0604020202020204" pitchFamily="34" charset="0"/>
            </a:endParaRPr>
          </a:p>
          <a:p>
            <a:pPr marL="0" indent="0">
              <a:buNone/>
            </a:pPr>
            <a:r>
              <a:rPr lang="en-GB" b="0" i="0" dirty="0">
                <a:solidFill>
                  <a:srgbClr val="000000"/>
                </a:solidFill>
                <a:effectLst/>
                <a:latin typeface="Arial" panose="020B0604020202020204" pitchFamily="34" charset="0"/>
                <a:cs typeface="Arial" panose="020B0604020202020204" pitchFamily="34" charset="0"/>
              </a:rPr>
              <a:t>Gen 22:18</a:t>
            </a:r>
          </a:p>
          <a:p>
            <a:pPr marL="0" indent="0">
              <a:buNone/>
            </a:pPr>
            <a:r>
              <a:rPr lang="en-GB" b="0" i="0" dirty="0">
                <a:solidFill>
                  <a:srgbClr val="000000"/>
                </a:solidFill>
                <a:effectLst/>
                <a:latin typeface="Arial" panose="020B0604020202020204" pitchFamily="34" charset="0"/>
                <a:cs typeface="Arial" panose="020B0604020202020204" pitchFamily="34" charset="0"/>
              </a:rPr>
              <a:t>And </a:t>
            </a:r>
            <a:r>
              <a:rPr lang="en-GB" b="1" i="0" dirty="0">
                <a:solidFill>
                  <a:srgbClr val="000000"/>
                </a:solidFill>
                <a:effectLst/>
                <a:latin typeface="Arial" panose="020B0604020202020204" pitchFamily="34" charset="0"/>
                <a:cs typeface="Arial" panose="020B0604020202020204" pitchFamily="34" charset="0"/>
              </a:rPr>
              <a:t>all the nations of the earth will be blessed through your seed</a:t>
            </a:r>
            <a:r>
              <a:rPr lang="en-GB" b="0" i="0" dirty="0">
                <a:solidFill>
                  <a:srgbClr val="000000"/>
                </a:solidFill>
                <a:effectLst/>
                <a:latin typeface="Arial" panose="020B0604020202020204" pitchFamily="34" charset="0"/>
                <a:cs typeface="Arial" panose="020B0604020202020204" pitchFamily="34" charset="0"/>
              </a:rPr>
              <a:t>, because you have obeyed me.</a:t>
            </a:r>
          </a:p>
          <a:p>
            <a:pPr marL="0" indent="0">
              <a:buNone/>
            </a:pPr>
            <a:endParaRPr lang="en-GB" dirty="0">
              <a:solidFill>
                <a:srgbClr val="000000"/>
              </a:solidFill>
              <a:latin typeface="Arial" panose="020B0604020202020204" pitchFamily="34" charset="0"/>
              <a:cs typeface="Arial" panose="020B0604020202020204" pitchFamily="34" charset="0"/>
            </a:endParaRPr>
          </a:p>
          <a:p>
            <a:pPr marL="0" indent="0">
              <a:buNone/>
            </a:pPr>
            <a:r>
              <a:rPr lang="en-GB" i="0" dirty="0">
                <a:solidFill>
                  <a:srgbClr val="000000"/>
                </a:solidFill>
                <a:effectLst/>
                <a:latin typeface="Arial" panose="020B0604020202020204" pitchFamily="34" charset="0"/>
                <a:cs typeface="Arial" panose="020B0604020202020204" pitchFamily="34" charset="0"/>
              </a:rPr>
              <a:t>Quoted in Acts 3:25, Gal 3:8.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31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875B-702D-7C7A-BF03-8B384459FA78}"/>
              </a:ext>
            </a:extLst>
          </p:cNvPr>
          <p:cNvSpPr>
            <a:spLocks noGrp="1"/>
          </p:cNvSpPr>
          <p:nvPr>
            <p:ph type="title"/>
          </p:nvPr>
        </p:nvSpPr>
        <p:spPr/>
        <p:txBody>
          <a:bodyPr/>
          <a:lstStyle/>
          <a:p>
            <a:pPr algn="ctr"/>
            <a:r>
              <a:rPr lang="en-GB" dirty="0"/>
              <a:t>The Messiah comes through Judah</a:t>
            </a:r>
          </a:p>
        </p:txBody>
      </p:sp>
      <p:sp>
        <p:nvSpPr>
          <p:cNvPr id="3" name="Content Placeholder 2">
            <a:extLst>
              <a:ext uri="{FF2B5EF4-FFF2-40B4-BE49-F238E27FC236}">
                <a16:creationId xmlns:a16="http://schemas.microsoft.com/office/drawing/2014/main" id="{FA69BE6E-CA12-376F-9E03-98408C8CC2E0}"/>
              </a:ext>
            </a:extLst>
          </p:cNvPr>
          <p:cNvSpPr>
            <a:spLocks noGrp="1"/>
          </p:cNvSpPr>
          <p:nvPr>
            <p:ph idx="1"/>
          </p:nvPr>
        </p:nvSpPr>
        <p:spPr/>
        <p:txBody>
          <a:bodyPr/>
          <a:lstStyle/>
          <a:p>
            <a:pPr marL="0" indent="0" algn="l">
              <a:buNone/>
            </a:pPr>
            <a:r>
              <a:rPr lang="en-GB" sz="3200" b="0" i="0" dirty="0">
                <a:solidFill>
                  <a:srgbClr val="000000"/>
                </a:solidFill>
                <a:effectLst/>
                <a:latin typeface="Arial" panose="020B0604020202020204" pitchFamily="34" charset="0"/>
                <a:cs typeface="Arial" panose="020B0604020202020204" pitchFamily="34" charset="0"/>
              </a:rPr>
              <a:t>Gen 49:10</a:t>
            </a:r>
            <a:endParaRPr lang="en-GB" sz="3200" dirty="0">
              <a:solidFill>
                <a:srgbClr val="000000"/>
              </a:solidFill>
              <a:latin typeface="Arial" panose="020B0604020202020204" pitchFamily="34" charset="0"/>
              <a:cs typeface="Arial" panose="020B0604020202020204" pitchFamily="34" charset="0"/>
            </a:endParaRPr>
          </a:p>
          <a:p>
            <a:pPr marL="0" indent="0" algn="l">
              <a:buNone/>
            </a:pPr>
            <a:r>
              <a:rPr lang="en-GB" sz="3200" b="0" i="0" dirty="0">
                <a:solidFill>
                  <a:srgbClr val="000000"/>
                </a:solidFill>
                <a:effectLst/>
                <a:latin typeface="Arial" panose="020B0604020202020204" pitchFamily="34" charset="0"/>
                <a:cs typeface="Arial" panose="020B0604020202020204" pitchFamily="34" charset="0"/>
              </a:rPr>
              <a:t>The sceptre will not depart from Judah,</a:t>
            </a:r>
          </a:p>
          <a:p>
            <a:pPr marL="0" indent="0" algn="l">
              <a:buNone/>
            </a:pPr>
            <a:r>
              <a:rPr lang="en-GB" sz="3200" b="0" i="0" dirty="0">
                <a:solidFill>
                  <a:srgbClr val="000000"/>
                </a:solidFill>
                <a:effectLst/>
                <a:latin typeface="Arial" panose="020B0604020202020204" pitchFamily="34" charset="0"/>
                <a:cs typeface="Arial" panose="020B0604020202020204" pitchFamily="34" charset="0"/>
              </a:rPr>
              <a:t>Nor the statute maker from between his legs,</a:t>
            </a:r>
          </a:p>
          <a:p>
            <a:pPr marL="0" indent="0" algn="l">
              <a:buNone/>
            </a:pPr>
            <a:r>
              <a:rPr lang="en-GB" sz="3200" b="0" i="0" dirty="0">
                <a:solidFill>
                  <a:srgbClr val="000000"/>
                </a:solidFill>
                <a:effectLst/>
                <a:latin typeface="Arial" panose="020B0604020202020204" pitchFamily="34" charset="0"/>
                <a:cs typeface="Arial" panose="020B0604020202020204" pitchFamily="34" charset="0"/>
              </a:rPr>
              <a:t>Until Shiloh comes,</a:t>
            </a:r>
          </a:p>
          <a:p>
            <a:pPr marL="0" indent="0" algn="l">
              <a:buNone/>
            </a:pPr>
            <a:r>
              <a:rPr lang="en-GB" sz="3200" b="0" i="0" dirty="0">
                <a:solidFill>
                  <a:srgbClr val="000000"/>
                </a:solidFill>
                <a:effectLst/>
                <a:latin typeface="Arial" panose="020B0604020202020204" pitchFamily="34" charset="0"/>
                <a:cs typeface="Arial" panose="020B0604020202020204" pitchFamily="34" charset="0"/>
              </a:rPr>
              <a:t>And obedience of the nations</a:t>
            </a:r>
          </a:p>
          <a:p>
            <a:pPr marL="0" indent="0" algn="l">
              <a:buNone/>
            </a:pPr>
            <a:r>
              <a:rPr lang="en-GB" sz="3200" b="0" i="1" dirty="0">
                <a:solidFill>
                  <a:srgbClr val="000000"/>
                </a:solidFill>
                <a:effectLst/>
                <a:latin typeface="Arial" panose="020B0604020202020204" pitchFamily="34" charset="0"/>
                <a:cs typeface="Arial" panose="020B0604020202020204" pitchFamily="34" charset="0"/>
              </a:rPr>
              <a:t>Will be</a:t>
            </a:r>
            <a:r>
              <a:rPr lang="en-GB" sz="3200" b="0" i="0" dirty="0">
                <a:solidFill>
                  <a:srgbClr val="000000"/>
                </a:solidFill>
                <a:effectLst/>
                <a:latin typeface="Arial" panose="020B0604020202020204" pitchFamily="34" charset="0"/>
                <a:cs typeface="Arial" panose="020B0604020202020204" pitchFamily="34" charset="0"/>
              </a:rPr>
              <a:t> to him.</a:t>
            </a:r>
          </a:p>
          <a:p>
            <a:endParaRPr lang="en-GB" dirty="0"/>
          </a:p>
        </p:txBody>
      </p:sp>
    </p:spTree>
    <p:extLst>
      <p:ext uri="{BB962C8B-B14F-4D97-AF65-F5344CB8AC3E}">
        <p14:creationId xmlns:p14="http://schemas.microsoft.com/office/powerpoint/2010/main" val="218757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39C7-2EBC-786C-6E0A-CA5C011C1CFF}"/>
              </a:ext>
            </a:extLst>
          </p:cNvPr>
          <p:cNvSpPr>
            <a:spLocks noGrp="1"/>
          </p:cNvSpPr>
          <p:nvPr>
            <p:ph type="title"/>
          </p:nvPr>
        </p:nvSpPr>
        <p:spPr/>
        <p:txBody>
          <a:bodyPr/>
          <a:lstStyle/>
          <a:p>
            <a:pPr algn="ctr"/>
            <a:r>
              <a:rPr lang="en-GB" dirty="0"/>
              <a:t>The Messiah comes through King David</a:t>
            </a:r>
          </a:p>
        </p:txBody>
      </p:sp>
      <p:sp>
        <p:nvSpPr>
          <p:cNvPr id="3" name="Content Placeholder 2">
            <a:extLst>
              <a:ext uri="{FF2B5EF4-FFF2-40B4-BE49-F238E27FC236}">
                <a16:creationId xmlns:a16="http://schemas.microsoft.com/office/drawing/2014/main" id="{47D5E4C0-C7CE-E647-EF1E-214A31DDCCE0}"/>
              </a:ext>
            </a:extLst>
          </p:cNvPr>
          <p:cNvSpPr>
            <a:spLocks noGrp="1"/>
          </p:cNvSpPr>
          <p:nvPr>
            <p:ph idx="1"/>
          </p:nvPr>
        </p:nvSpPr>
        <p:spPr>
          <a:xfrm>
            <a:off x="974124" y="1850338"/>
            <a:ext cx="10515600" cy="4514835"/>
          </a:xfrm>
        </p:spPr>
        <p:txBody>
          <a:bodyPr>
            <a:normAutofit fontScale="92500" lnSpcReduction="20000"/>
          </a:bodyPr>
          <a:lstStyle/>
          <a:p>
            <a:pPr marL="0" indent="0" algn="l">
              <a:buNone/>
            </a:pPr>
            <a:r>
              <a:rPr lang="en-GB" sz="3500" i="0" dirty="0">
                <a:effectLst/>
                <a:latin typeface="Arial" panose="020B0604020202020204" pitchFamily="34" charset="0"/>
                <a:cs typeface="Arial" panose="020B0604020202020204" pitchFamily="34" charset="0"/>
              </a:rPr>
              <a:t>Jer 23:5-6</a:t>
            </a:r>
          </a:p>
          <a:p>
            <a:pPr marL="0" indent="0" algn="l">
              <a:buNone/>
            </a:pPr>
            <a:r>
              <a:rPr lang="en-GB" sz="2600" b="1" i="0" baseline="30000" dirty="0">
                <a:solidFill>
                  <a:srgbClr val="FF0000"/>
                </a:solidFill>
                <a:effectLst/>
                <a:latin typeface="Arial" panose="020B0604020202020204" pitchFamily="34" charset="0"/>
                <a:cs typeface="Arial" panose="020B0604020202020204" pitchFamily="34" charset="0"/>
              </a:rPr>
              <a:t>5</a:t>
            </a:r>
            <a:r>
              <a:rPr lang="en-GB" sz="2600" b="0" i="0" dirty="0">
                <a:solidFill>
                  <a:srgbClr val="000000"/>
                </a:solidFill>
                <a:effectLst/>
                <a:latin typeface="Arial" panose="020B0604020202020204" pitchFamily="34" charset="0"/>
                <a:cs typeface="Arial" panose="020B0604020202020204" pitchFamily="34" charset="0"/>
              </a:rPr>
              <a:t>Behold, the days are coming,</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Says the </a:t>
            </a:r>
            <a:r>
              <a:rPr lang="en-GB" sz="2600" b="0" i="0" cap="small" dirty="0">
                <a:solidFill>
                  <a:srgbClr val="000000"/>
                </a:solidFill>
                <a:effectLst/>
                <a:latin typeface="Arial" panose="020B0604020202020204" pitchFamily="34" charset="0"/>
                <a:cs typeface="Arial" panose="020B0604020202020204" pitchFamily="34" charset="0"/>
              </a:rPr>
              <a:t>Lord</a:t>
            </a:r>
            <a:r>
              <a:rPr lang="en-GB" sz="2600" b="0" i="0" dirty="0">
                <a:solidFill>
                  <a:srgbClr val="000000"/>
                </a:solidFill>
                <a:effectLst/>
                <a:latin typeface="Arial" panose="020B0604020202020204" pitchFamily="34" charset="0"/>
                <a:cs typeface="Arial" panose="020B0604020202020204" pitchFamily="34" charset="0"/>
              </a:rPr>
              <a:t>,</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When </a:t>
            </a:r>
            <a:r>
              <a:rPr lang="en-GB" sz="2600" b="1" i="0" dirty="0">
                <a:solidFill>
                  <a:srgbClr val="000000"/>
                </a:solidFill>
                <a:effectLst/>
                <a:latin typeface="Arial" panose="020B0604020202020204" pitchFamily="34" charset="0"/>
                <a:cs typeface="Arial" panose="020B0604020202020204" pitchFamily="34" charset="0"/>
              </a:rPr>
              <a:t>I will raise a righteous branch to David,</a:t>
            </a:r>
            <a:endParaRPr lang="en-GB" sz="2600" b="0" i="0" dirty="0">
              <a:solidFill>
                <a:srgbClr val="000000"/>
              </a:solidFill>
              <a:effectLst/>
              <a:latin typeface="Arial" panose="020B0604020202020204" pitchFamily="34" charset="0"/>
              <a:cs typeface="Arial" panose="020B0604020202020204" pitchFamily="34" charset="0"/>
            </a:endParaRP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And he will reign </a:t>
            </a:r>
            <a:r>
              <a:rPr lang="en-GB" sz="2600" b="0" i="1" dirty="0">
                <a:solidFill>
                  <a:srgbClr val="000000"/>
                </a:solidFill>
                <a:effectLst/>
                <a:latin typeface="Arial" panose="020B0604020202020204" pitchFamily="34" charset="0"/>
                <a:cs typeface="Arial" panose="020B0604020202020204" pitchFamily="34" charset="0"/>
              </a:rPr>
              <a:t>as</a:t>
            </a:r>
            <a:r>
              <a:rPr lang="en-GB" sz="2600" b="0" i="0" dirty="0">
                <a:solidFill>
                  <a:srgbClr val="000000"/>
                </a:solidFill>
                <a:effectLst/>
                <a:latin typeface="Arial" panose="020B0604020202020204" pitchFamily="34" charset="0"/>
                <a:cs typeface="Arial" panose="020B0604020202020204" pitchFamily="34" charset="0"/>
              </a:rPr>
              <a:t> king,</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And he will act wisely</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And administer justice and righteousness in the land.</a:t>
            </a:r>
          </a:p>
          <a:p>
            <a:pPr marL="0" indent="0" algn="l">
              <a:buNone/>
            </a:pPr>
            <a:r>
              <a:rPr lang="en-GB" sz="2600" b="1" i="0" baseline="30000" dirty="0">
                <a:solidFill>
                  <a:srgbClr val="FF0000"/>
                </a:solidFill>
                <a:effectLst/>
                <a:latin typeface="Arial" panose="020B0604020202020204" pitchFamily="34" charset="0"/>
                <a:cs typeface="Arial" panose="020B0604020202020204" pitchFamily="34" charset="0"/>
              </a:rPr>
              <a:t>6</a:t>
            </a:r>
            <a:r>
              <a:rPr lang="en-GB" sz="2600" b="0" i="0" dirty="0">
                <a:solidFill>
                  <a:srgbClr val="000000"/>
                </a:solidFill>
                <a:effectLst/>
                <a:latin typeface="Arial" panose="020B0604020202020204" pitchFamily="34" charset="0"/>
                <a:cs typeface="Arial" panose="020B0604020202020204" pitchFamily="34" charset="0"/>
              </a:rPr>
              <a:t>In his days Judah will be saved,</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And Israel will dwell securely,</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And this </a:t>
            </a:r>
            <a:r>
              <a:rPr lang="en-GB" sz="2600" b="0" i="1" dirty="0">
                <a:solidFill>
                  <a:srgbClr val="000000"/>
                </a:solidFill>
                <a:effectLst/>
                <a:latin typeface="Arial" panose="020B0604020202020204" pitchFamily="34" charset="0"/>
                <a:cs typeface="Arial" panose="020B0604020202020204" pitchFamily="34" charset="0"/>
              </a:rPr>
              <a:t>is</a:t>
            </a:r>
            <a:r>
              <a:rPr lang="en-GB" sz="2600" b="0" i="0" dirty="0">
                <a:solidFill>
                  <a:srgbClr val="000000"/>
                </a:solidFill>
                <a:effectLst/>
                <a:latin typeface="Arial" panose="020B0604020202020204" pitchFamily="34" charset="0"/>
                <a:cs typeface="Arial" panose="020B0604020202020204" pitchFamily="34" charset="0"/>
              </a:rPr>
              <a:t> his name by which he will be called:</a:t>
            </a:r>
          </a:p>
          <a:p>
            <a:pPr marL="0" indent="0" algn="l">
              <a:buNone/>
            </a:pPr>
            <a:r>
              <a:rPr lang="en-GB" sz="2600" b="0" i="0" dirty="0">
                <a:solidFill>
                  <a:srgbClr val="000000"/>
                </a:solidFill>
                <a:effectLst/>
                <a:latin typeface="Arial" panose="020B0604020202020204" pitchFamily="34" charset="0"/>
                <a:cs typeface="Arial" panose="020B0604020202020204" pitchFamily="34" charset="0"/>
              </a:rPr>
              <a:t>The </a:t>
            </a:r>
            <a:r>
              <a:rPr lang="en-GB" sz="2600" b="0" i="0" cap="small" dirty="0">
                <a:solidFill>
                  <a:srgbClr val="000000"/>
                </a:solidFill>
                <a:effectLst/>
                <a:latin typeface="Arial" panose="020B0604020202020204" pitchFamily="34" charset="0"/>
                <a:cs typeface="Arial" panose="020B0604020202020204" pitchFamily="34" charset="0"/>
              </a:rPr>
              <a:t>Lord</a:t>
            </a:r>
            <a:r>
              <a:rPr lang="en-GB" sz="2600" b="0" i="0" dirty="0">
                <a:solidFill>
                  <a:srgbClr val="000000"/>
                </a:solidFill>
                <a:effectLst/>
                <a:latin typeface="Arial" panose="020B0604020202020204" pitchFamily="34" charset="0"/>
                <a:cs typeface="Arial" panose="020B0604020202020204" pitchFamily="34" charset="0"/>
              </a:rPr>
              <a:t> our Righteousness.</a:t>
            </a:r>
          </a:p>
          <a:p>
            <a:pPr marL="0" indent="0">
              <a:buNone/>
            </a:pPr>
            <a:endParaRPr lang="en-GB" dirty="0"/>
          </a:p>
        </p:txBody>
      </p:sp>
    </p:spTree>
    <p:extLst>
      <p:ext uri="{BB962C8B-B14F-4D97-AF65-F5344CB8AC3E}">
        <p14:creationId xmlns:p14="http://schemas.microsoft.com/office/powerpoint/2010/main" val="2148054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387B-ABD7-2865-4D49-A3C76DA85273}"/>
              </a:ext>
            </a:extLst>
          </p:cNvPr>
          <p:cNvSpPr>
            <a:spLocks noGrp="1"/>
          </p:cNvSpPr>
          <p:nvPr>
            <p:ph type="title"/>
          </p:nvPr>
        </p:nvSpPr>
        <p:spPr>
          <a:xfrm>
            <a:off x="381000" y="323850"/>
            <a:ext cx="11430000" cy="1125537"/>
          </a:xfrm>
        </p:spPr>
        <p:txBody>
          <a:bodyPr>
            <a:normAutofit/>
          </a:bodyPr>
          <a:lstStyle/>
          <a:p>
            <a:pPr algn="ctr"/>
            <a:r>
              <a:rPr lang="en-GB" dirty="0"/>
              <a:t>The Legal &amp; Royal Genealogy – to Joseph</a:t>
            </a:r>
            <a:endParaRPr lang="en-GB" sz="3100" dirty="0"/>
          </a:p>
        </p:txBody>
      </p:sp>
      <p:sp>
        <p:nvSpPr>
          <p:cNvPr id="3" name="Content Placeholder 2">
            <a:extLst>
              <a:ext uri="{FF2B5EF4-FFF2-40B4-BE49-F238E27FC236}">
                <a16:creationId xmlns:a16="http://schemas.microsoft.com/office/drawing/2014/main" id="{4A8BD49E-F570-7A4E-E849-A2BBAF36F741}"/>
              </a:ext>
            </a:extLst>
          </p:cNvPr>
          <p:cNvSpPr>
            <a:spLocks noGrp="1"/>
          </p:cNvSpPr>
          <p:nvPr>
            <p:ph idx="1"/>
          </p:nvPr>
        </p:nvSpPr>
        <p:spPr>
          <a:xfrm>
            <a:off x="838199" y="1371599"/>
            <a:ext cx="10829925" cy="5290457"/>
          </a:xfrm>
        </p:spPr>
        <p:txBody>
          <a:bodyPr>
            <a:normAutofit/>
          </a:bodyPr>
          <a:lstStyle/>
          <a:p>
            <a:pPr marL="0" indent="0">
              <a:buNone/>
            </a:pPr>
            <a:r>
              <a:rPr lang="en-GB" dirty="0">
                <a:solidFill>
                  <a:srgbClr val="000000"/>
                </a:solidFill>
                <a:latin typeface="Arial" panose="020B0604020202020204" pitchFamily="34" charset="0"/>
                <a:cs typeface="Arial" panose="020B0604020202020204" pitchFamily="34" charset="0"/>
              </a:rPr>
              <a:t>Matthew 1</a:t>
            </a:r>
          </a:p>
          <a:p>
            <a:pPr marL="0" indent="0">
              <a:lnSpc>
                <a:spcPct val="60000"/>
              </a:lnSpc>
              <a:buNone/>
            </a:pPr>
            <a:r>
              <a:rPr lang="en-GB" sz="1500" dirty="0">
                <a:solidFill>
                  <a:srgbClr val="000000"/>
                </a:solidFill>
                <a:latin typeface="Arial" panose="020B0604020202020204" pitchFamily="34" charset="0"/>
                <a:cs typeface="Arial" panose="020B0604020202020204" pitchFamily="34" charset="0"/>
              </a:rPr>
              <a:t>1The book of the lineage of Jesus Christ, the son of </a:t>
            </a:r>
            <a:r>
              <a:rPr lang="en-GB" sz="2400" b="1" dirty="0">
                <a:solidFill>
                  <a:srgbClr val="FF0000"/>
                </a:solidFill>
                <a:latin typeface="Arial" panose="020B0604020202020204" pitchFamily="34" charset="0"/>
                <a:cs typeface="Arial" panose="020B0604020202020204" pitchFamily="34" charset="0"/>
              </a:rPr>
              <a:t>David</a:t>
            </a:r>
            <a:r>
              <a:rPr lang="en-GB" sz="1500" dirty="0">
                <a:solidFill>
                  <a:srgbClr val="000000"/>
                </a:solidFill>
                <a:latin typeface="Arial" panose="020B0604020202020204" pitchFamily="34" charset="0"/>
                <a:cs typeface="Arial" panose="020B0604020202020204" pitchFamily="34" charset="0"/>
              </a:rPr>
              <a:t>, the son of Abraham. </a:t>
            </a:r>
            <a:r>
              <a:rPr lang="en-GB" sz="2400" b="1" i="0" baseline="30000" dirty="0">
                <a:solidFill>
                  <a:srgbClr val="FF0000"/>
                </a:solidFill>
                <a:effectLst/>
                <a:latin typeface="Arial" panose="020B0604020202020204" pitchFamily="34" charset="0"/>
                <a:cs typeface="Arial" panose="020B0604020202020204" pitchFamily="34" charset="0"/>
              </a:rPr>
              <a:t>2</a:t>
            </a:r>
            <a:r>
              <a:rPr lang="en-GB" sz="2400" b="1" i="0" dirty="0">
                <a:solidFill>
                  <a:srgbClr val="FF0000"/>
                </a:solidFill>
                <a:effectLst/>
                <a:latin typeface="Arial" panose="020B0604020202020204" pitchFamily="34" charset="0"/>
                <a:cs typeface="Arial" panose="020B0604020202020204" pitchFamily="34" charset="0"/>
              </a:rPr>
              <a:t>Abraham</a:t>
            </a:r>
            <a:r>
              <a:rPr lang="en-GB" sz="1500" b="0" i="0" dirty="0">
                <a:solidFill>
                  <a:srgbClr val="000000"/>
                </a:solidFill>
                <a:effectLst/>
                <a:latin typeface="Arial" panose="020B0604020202020204" pitchFamily="34" charset="0"/>
                <a:cs typeface="Arial" panose="020B0604020202020204" pitchFamily="34" charset="0"/>
              </a:rPr>
              <a:t> begot Isaac, and </a:t>
            </a:r>
            <a:r>
              <a:rPr lang="en-GB" sz="2400" b="1" dirty="0">
                <a:solidFill>
                  <a:srgbClr val="000000"/>
                </a:solidFill>
                <a:latin typeface="Arial" panose="020B0604020202020204" pitchFamily="34" charset="0"/>
                <a:cs typeface="Arial" panose="020B0604020202020204" pitchFamily="34" charset="0"/>
              </a:rPr>
              <a:t>Isaac </a:t>
            </a:r>
            <a:r>
              <a:rPr lang="en-GB" sz="1500" b="0" i="0" dirty="0">
                <a:solidFill>
                  <a:srgbClr val="000000"/>
                </a:solidFill>
                <a:effectLst/>
                <a:latin typeface="Arial" panose="020B0604020202020204" pitchFamily="34" charset="0"/>
                <a:cs typeface="Arial" panose="020B0604020202020204" pitchFamily="34" charset="0"/>
              </a:rPr>
              <a:t>begot Jacob, and </a:t>
            </a:r>
            <a:r>
              <a:rPr lang="en-GB" sz="2400" b="1" dirty="0">
                <a:solidFill>
                  <a:srgbClr val="000000"/>
                </a:solidFill>
                <a:latin typeface="Arial" panose="020B0604020202020204" pitchFamily="34" charset="0"/>
                <a:cs typeface="Arial" panose="020B0604020202020204" pitchFamily="34" charset="0"/>
              </a:rPr>
              <a:t>Jacob </a:t>
            </a:r>
            <a:r>
              <a:rPr lang="en-GB" sz="1500" b="0" i="0" dirty="0">
                <a:solidFill>
                  <a:srgbClr val="000000"/>
                </a:solidFill>
                <a:effectLst/>
                <a:latin typeface="Arial" panose="020B0604020202020204" pitchFamily="34" charset="0"/>
                <a:cs typeface="Arial" panose="020B0604020202020204" pitchFamily="34" charset="0"/>
              </a:rPr>
              <a:t>begot Judah and his brothers, </a:t>
            </a:r>
            <a:r>
              <a:rPr lang="en-GB" sz="1500" b="1" i="0" baseline="30000" dirty="0">
                <a:solidFill>
                  <a:srgbClr val="FF0000"/>
                </a:solidFill>
                <a:effectLst/>
                <a:latin typeface="Arial" panose="020B0604020202020204" pitchFamily="34" charset="0"/>
                <a:cs typeface="Arial" panose="020B0604020202020204" pitchFamily="34" charset="0"/>
              </a:rPr>
              <a:t>3</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FF0000"/>
                </a:solidFill>
                <a:latin typeface="Arial" panose="020B0604020202020204" pitchFamily="34" charset="0"/>
                <a:cs typeface="Arial" panose="020B0604020202020204" pitchFamily="34" charset="0"/>
              </a:rPr>
              <a:t>Judah</a:t>
            </a:r>
            <a:r>
              <a:rPr lang="en-GB" sz="1500" b="0" i="0" dirty="0">
                <a:solidFill>
                  <a:srgbClr val="000000"/>
                </a:solidFill>
                <a:effectLst/>
                <a:latin typeface="Arial" panose="020B0604020202020204" pitchFamily="34" charset="0"/>
                <a:cs typeface="Arial" panose="020B0604020202020204" pitchFamily="34" charset="0"/>
              </a:rPr>
              <a:t> begot</a:t>
            </a:r>
            <a:r>
              <a:rPr lang="en-GB" sz="1500" dirty="0">
                <a:solidFill>
                  <a:srgbClr val="000000"/>
                </a:solidFill>
                <a:latin typeface="Arial" panose="020B0604020202020204" pitchFamily="34" charset="0"/>
                <a:cs typeface="Arial" panose="020B0604020202020204" pitchFamily="34" charset="0"/>
              </a:rPr>
              <a:t> Perez </a:t>
            </a:r>
            <a:r>
              <a:rPr lang="en-GB" sz="1500" b="0" i="0" dirty="0">
                <a:solidFill>
                  <a:srgbClr val="000000"/>
                </a:solidFill>
                <a:effectLst/>
                <a:latin typeface="Arial" panose="020B0604020202020204" pitchFamily="34" charset="0"/>
                <a:cs typeface="Arial" panose="020B0604020202020204" pitchFamily="34" charset="0"/>
              </a:rPr>
              <a:t>and Zarah by Tamar, and </a:t>
            </a:r>
            <a:r>
              <a:rPr lang="en-GB" sz="2400" b="1" dirty="0">
                <a:solidFill>
                  <a:srgbClr val="000000"/>
                </a:solidFill>
                <a:latin typeface="Arial" panose="020B0604020202020204" pitchFamily="34" charset="0"/>
                <a:cs typeface="Arial" panose="020B0604020202020204" pitchFamily="34" charset="0"/>
              </a:rPr>
              <a:t>Perez</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Hezron</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Hezron</a:t>
            </a:r>
            <a:r>
              <a:rPr lang="en-GB" sz="1500" b="0" i="0" dirty="0">
                <a:solidFill>
                  <a:srgbClr val="000000"/>
                </a:solidFill>
                <a:effectLst/>
                <a:latin typeface="Arial" panose="020B0604020202020204" pitchFamily="34" charset="0"/>
                <a:cs typeface="Arial" panose="020B0604020202020204" pitchFamily="34" charset="0"/>
              </a:rPr>
              <a:t> begot Ram, </a:t>
            </a:r>
            <a:r>
              <a:rPr lang="en-GB" sz="1500" b="1" i="0" baseline="30000" dirty="0">
                <a:solidFill>
                  <a:srgbClr val="FF0000"/>
                </a:solidFill>
                <a:effectLst/>
                <a:latin typeface="Arial" panose="020B0604020202020204" pitchFamily="34" charset="0"/>
                <a:cs typeface="Arial" panose="020B0604020202020204" pitchFamily="34" charset="0"/>
              </a:rPr>
              <a:t>4</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Ram</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Amminadab</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Amminadab</a:t>
            </a:r>
            <a:r>
              <a:rPr lang="en-GB" sz="1500" b="0" i="0" dirty="0">
                <a:solidFill>
                  <a:srgbClr val="000000"/>
                </a:solidFill>
                <a:effectLst/>
                <a:latin typeface="Arial" panose="020B0604020202020204" pitchFamily="34" charset="0"/>
                <a:cs typeface="Arial" panose="020B0604020202020204" pitchFamily="34" charset="0"/>
              </a:rPr>
              <a:t> begot Nahshon, and </a:t>
            </a:r>
            <a:r>
              <a:rPr lang="en-GB" sz="2400" b="1" dirty="0">
                <a:solidFill>
                  <a:srgbClr val="000000"/>
                </a:solidFill>
                <a:latin typeface="Arial" panose="020B0604020202020204" pitchFamily="34" charset="0"/>
                <a:cs typeface="Arial" panose="020B0604020202020204" pitchFamily="34" charset="0"/>
              </a:rPr>
              <a:t>Nahshon</a:t>
            </a:r>
            <a:r>
              <a:rPr lang="en-GB" sz="1500" b="0" i="0" dirty="0">
                <a:solidFill>
                  <a:srgbClr val="000000"/>
                </a:solidFill>
                <a:effectLst/>
                <a:latin typeface="Arial" panose="020B0604020202020204" pitchFamily="34" charset="0"/>
                <a:cs typeface="Arial" panose="020B0604020202020204" pitchFamily="34" charset="0"/>
              </a:rPr>
              <a:t> begot Salmon, </a:t>
            </a:r>
            <a:r>
              <a:rPr lang="en-GB" sz="1500" b="1" i="0" baseline="30000" dirty="0">
                <a:solidFill>
                  <a:srgbClr val="FF0000"/>
                </a:solidFill>
                <a:effectLst/>
                <a:latin typeface="Arial" panose="020B0604020202020204" pitchFamily="34" charset="0"/>
                <a:cs typeface="Arial" panose="020B0604020202020204" pitchFamily="34" charset="0"/>
              </a:rPr>
              <a:t>5</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Salmon</a:t>
            </a:r>
            <a:r>
              <a:rPr lang="en-GB" sz="1500" b="0" i="0" dirty="0">
                <a:solidFill>
                  <a:srgbClr val="000000"/>
                </a:solidFill>
                <a:effectLst/>
                <a:latin typeface="Arial" panose="020B0604020202020204" pitchFamily="34" charset="0"/>
                <a:cs typeface="Arial" panose="020B0604020202020204" pitchFamily="34" charset="0"/>
              </a:rPr>
              <a:t> begot Boaz by Rahab, and </a:t>
            </a:r>
            <a:r>
              <a:rPr lang="en-GB" sz="2400" b="1" dirty="0">
                <a:solidFill>
                  <a:srgbClr val="000000"/>
                </a:solidFill>
                <a:latin typeface="Arial" panose="020B0604020202020204" pitchFamily="34" charset="0"/>
                <a:cs typeface="Arial" panose="020B0604020202020204" pitchFamily="34" charset="0"/>
              </a:rPr>
              <a:t>Boaz </a:t>
            </a:r>
            <a:r>
              <a:rPr lang="en-GB" sz="1500" b="0" i="0" dirty="0">
                <a:solidFill>
                  <a:srgbClr val="000000"/>
                </a:solidFill>
                <a:effectLst/>
                <a:latin typeface="Arial" panose="020B0604020202020204" pitchFamily="34" charset="0"/>
                <a:cs typeface="Arial" panose="020B0604020202020204" pitchFamily="34" charset="0"/>
              </a:rPr>
              <a:t>begot Obed by Ruth, and </a:t>
            </a:r>
            <a:r>
              <a:rPr lang="en-GB" sz="2400" b="1" dirty="0">
                <a:solidFill>
                  <a:srgbClr val="000000"/>
                </a:solidFill>
                <a:latin typeface="Arial" panose="020B0604020202020204" pitchFamily="34" charset="0"/>
                <a:cs typeface="Arial" panose="020B0604020202020204" pitchFamily="34" charset="0"/>
              </a:rPr>
              <a:t>Obed</a:t>
            </a:r>
            <a:r>
              <a:rPr lang="en-GB" sz="1500" b="0" i="0" dirty="0">
                <a:solidFill>
                  <a:srgbClr val="000000"/>
                </a:solidFill>
                <a:effectLst/>
                <a:latin typeface="Arial" panose="020B0604020202020204" pitchFamily="34" charset="0"/>
                <a:cs typeface="Arial" panose="020B0604020202020204" pitchFamily="34" charset="0"/>
              </a:rPr>
              <a:t> begot Jesse, </a:t>
            </a:r>
            <a:r>
              <a:rPr lang="en-GB" sz="1500" b="1" i="0" baseline="30000" dirty="0">
                <a:solidFill>
                  <a:srgbClr val="FF0000"/>
                </a:solidFill>
                <a:effectLst/>
                <a:latin typeface="Arial" panose="020B0604020202020204" pitchFamily="34" charset="0"/>
                <a:cs typeface="Arial" panose="020B0604020202020204" pitchFamily="34" charset="0"/>
              </a:rPr>
              <a:t>6</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Jesse </a:t>
            </a:r>
            <a:r>
              <a:rPr lang="en-GB" sz="1500" b="0" i="0" dirty="0">
                <a:solidFill>
                  <a:srgbClr val="000000"/>
                </a:solidFill>
                <a:effectLst/>
                <a:latin typeface="Arial" panose="020B0604020202020204" pitchFamily="34" charset="0"/>
                <a:cs typeface="Arial" panose="020B0604020202020204" pitchFamily="34" charset="0"/>
              </a:rPr>
              <a:t>begot David the king, and </a:t>
            </a:r>
            <a:r>
              <a:rPr lang="en-GB" sz="2400" b="1" dirty="0">
                <a:solidFill>
                  <a:srgbClr val="FF0000"/>
                </a:solidFill>
                <a:latin typeface="Arial" panose="020B0604020202020204" pitchFamily="34" charset="0"/>
                <a:cs typeface="Arial" panose="020B0604020202020204" pitchFamily="34" charset="0"/>
              </a:rPr>
              <a:t>David the king </a:t>
            </a:r>
            <a:r>
              <a:rPr lang="en-GB" sz="1500" b="0" i="0" dirty="0">
                <a:solidFill>
                  <a:srgbClr val="000000"/>
                </a:solidFill>
                <a:effectLst/>
                <a:latin typeface="Arial" panose="020B0604020202020204" pitchFamily="34" charset="0"/>
                <a:cs typeface="Arial" panose="020B0604020202020204" pitchFamily="34" charset="0"/>
              </a:rPr>
              <a:t>begot</a:t>
            </a:r>
            <a:r>
              <a:rPr lang="en-GB" sz="2400" b="1" dirty="0">
                <a:solidFill>
                  <a:srgbClr val="000000"/>
                </a:solidFill>
                <a:latin typeface="Arial" panose="020B0604020202020204" pitchFamily="34" charset="0"/>
                <a:cs typeface="Arial" panose="020B0604020202020204" pitchFamily="34" charset="0"/>
              </a:rPr>
              <a:t> Solomon </a:t>
            </a:r>
            <a:r>
              <a:rPr lang="en-GB" sz="1500" b="0" i="0" dirty="0">
                <a:solidFill>
                  <a:srgbClr val="000000"/>
                </a:solidFill>
                <a:effectLst/>
                <a:latin typeface="Arial" panose="020B0604020202020204" pitchFamily="34" charset="0"/>
                <a:cs typeface="Arial" panose="020B0604020202020204" pitchFamily="34" charset="0"/>
              </a:rPr>
              <a:t>by Uriah's </a:t>
            </a:r>
            <a:r>
              <a:rPr lang="en-GB" sz="1500" b="0" i="1" dirty="0">
                <a:solidFill>
                  <a:srgbClr val="000000"/>
                </a:solidFill>
                <a:effectLst/>
                <a:latin typeface="Arial" panose="020B0604020202020204" pitchFamily="34" charset="0"/>
                <a:cs typeface="Arial" panose="020B0604020202020204" pitchFamily="34" charset="0"/>
              </a:rPr>
              <a:t>wife</a:t>
            </a:r>
            <a:r>
              <a:rPr lang="en-GB" sz="1500" b="0" i="0" dirty="0">
                <a:solidFill>
                  <a:srgbClr val="000000"/>
                </a:solidFill>
                <a:effectLst/>
                <a:latin typeface="Arial" panose="020B0604020202020204" pitchFamily="34" charset="0"/>
                <a:cs typeface="Arial" panose="020B0604020202020204" pitchFamily="34" charset="0"/>
              </a:rPr>
              <a:t>, </a:t>
            </a:r>
            <a:r>
              <a:rPr lang="en-GB" sz="1500" b="1" i="0" baseline="30000" dirty="0">
                <a:solidFill>
                  <a:srgbClr val="FF0000"/>
                </a:solidFill>
                <a:effectLst/>
                <a:latin typeface="Arial" panose="020B0604020202020204" pitchFamily="34" charset="0"/>
                <a:cs typeface="Arial" panose="020B0604020202020204" pitchFamily="34" charset="0"/>
              </a:rPr>
              <a:t>7</a:t>
            </a:r>
            <a:r>
              <a:rPr lang="en-GB" sz="1500" b="0" i="0" dirty="0">
                <a:solidFill>
                  <a:srgbClr val="000000"/>
                </a:solidFill>
                <a:effectLst/>
                <a:latin typeface="Arial" panose="020B0604020202020204" pitchFamily="34" charset="0"/>
                <a:cs typeface="Arial" panose="020B0604020202020204" pitchFamily="34" charset="0"/>
              </a:rPr>
              <a:t>and Solomon begot Rehoboam, and </a:t>
            </a:r>
            <a:r>
              <a:rPr lang="en-GB" sz="2400" b="1" dirty="0">
                <a:solidFill>
                  <a:srgbClr val="000000"/>
                </a:solidFill>
                <a:latin typeface="Arial" panose="020B0604020202020204" pitchFamily="34" charset="0"/>
                <a:cs typeface="Arial" panose="020B0604020202020204" pitchFamily="34" charset="0"/>
              </a:rPr>
              <a:t>Rehoboam</a:t>
            </a:r>
            <a:r>
              <a:rPr lang="en-GB" sz="1500" b="0" i="0" dirty="0">
                <a:solidFill>
                  <a:srgbClr val="000000"/>
                </a:solidFill>
                <a:effectLst/>
                <a:latin typeface="Arial" panose="020B0604020202020204" pitchFamily="34" charset="0"/>
                <a:cs typeface="Arial" panose="020B0604020202020204" pitchFamily="34" charset="0"/>
              </a:rPr>
              <a:t> begot Abijah, and </a:t>
            </a:r>
            <a:r>
              <a:rPr lang="en-GB" sz="2400" b="1" dirty="0">
                <a:solidFill>
                  <a:srgbClr val="000000"/>
                </a:solidFill>
                <a:latin typeface="Arial" panose="020B0604020202020204" pitchFamily="34" charset="0"/>
                <a:cs typeface="Arial" panose="020B0604020202020204" pitchFamily="34" charset="0"/>
              </a:rPr>
              <a:t>Abijah</a:t>
            </a:r>
            <a:r>
              <a:rPr lang="en-GB" sz="1500" b="0" i="0" dirty="0">
                <a:solidFill>
                  <a:srgbClr val="000000"/>
                </a:solidFill>
                <a:effectLst/>
                <a:latin typeface="Arial" panose="020B0604020202020204" pitchFamily="34" charset="0"/>
                <a:cs typeface="Arial" panose="020B0604020202020204" pitchFamily="34" charset="0"/>
              </a:rPr>
              <a:t> begot Asa, </a:t>
            </a:r>
            <a:r>
              <a:rPr lang="en-GB" sz="1500" b="1" i="0" baseline="30000" dirty="0">
                <a:solidFill>
                  <a:srgbClr val="FF0000"/>
                </a:solidFill>
                <a:effectLst/>
                <a:latin typeface="Arial" panose="020B0604020202020204" pitchFamily="34" charset="0"/>
                <a:cs typeface="Arial" panose="020B0604020202020204" pitchFamily="34" charset="0"/>
              </a:rPr>
              <a:t>8</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Asa </a:t>
            </a:r>
            <a:r>
              <a:rPr lang="en-GB" sz="1500" b="0" i="0" dirty="0">
                <a:solidFill>
                  <a:srgbClr val="000000"/>
                </a:solidFill>
                <a:effectLst/>
                <a:latin typeface="Arial" panose="020B0604020202020204" pitchFamily="34" charset="0"/>
                <a:cs typeface="Arial" panose="020B0604020202020204" pitchFamily="34" charset="0"/>
              </a:rPr>
              <a:t>begot Jehoshaphat, and </a:t>
            </a:r>
            <a:r>
              <a:rPr lang="en-GB" sz="2400" b="1" dirty="0">
                <a:solidFill>
                  <a:srgbClr val="000000"/>
                </a:solidFill>
                <a:latin typeface="Arial" panose="020B0604020202020204" pitchFamily="34" charset="0"/>
                <a:cs typeface="Arial" panose="020B0604020202020204" pitchFamily="34" charset="0"/>
              </a:rPr>
              <a:t>Jehoshaphat</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Jehoram</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Jehoram</a:t>
            </a:r>
            <a:r>
              <a:rPr lang="en-GB" sz="1500" b="0" i="0" dirty="0">
                <a:solidFill>
                  <a:srgbClr val="000000"/>
                </a:solidFill>
                <a:effectLst/>
                <a:latin typeface="Arial" panose="020B0604020202020204" pitchFamily="34" charset="0"/>
                <a:cs typeface="Arial" panose="020B0604020202020204" pitchFamily="34" charset="0"/>
              </a:rPr>
              <a:t> begot Uzziah, </a:t>
            </a:r>
            <a:r>
              <a:rPr lang="en-GB" sz="1500" b="1" i="0" baseline="30000" dirty="0">
                <a:solidFill>
                  <a:srgbClr val="FF0000"/>
                </a:solidFill>
                <a:effectLst/>
                <a:latin typeface="Arial" panose="020B0604020202020204" pitchFamily="34" charset="0"/>
                <a:cs typeface="Arial" panose="020B0604020202020204" pitchFamily="34" charset="0"/>
              </a:rPr>
              <a:t>9</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Uzziah</a:t>
            </a:r>
            <a:r>
              <a:rPr lang="en-GB" sz="1500" b="0" i="0" dirty="0">
                <a:solidFill>
                  <a:srgbClr val="000000"/>
                </a:solidFill>
                <a:effectLst/>
                <a:latin typeface="Arial" panose="020B0604020202020204" pitchFamily="34" charset="0"/>
                <a:cs typeface="Arial" panose="020B0604020202020204" pitchFamily="34" charset="0"/>
              </a:rPr>
              <a:t> begot Jotham, and </a:t>
            </a:r>
            <a:r>
              <a:rPr lang="en-GB" sz="2400" b="1" dirty="0">
                <a:solidFill>
                  <a:srgbClr val="000000"/>
                </a:solidFill>
                <a:latin typeface="Arial" panose="020B0604020202020204" pitchFamily="34" charset="0"/>
                <a:cs typeface="Arial" panose="020B0604020202020204" pitchFamily="34" charset="0"/>
              </a:rPr>
              <a:t>Jotham</a:t>
            </a:r>
            <a:r>
              <a:rPr lang="en-GB" sz="1500" b="0" i="0" dirty="0">
                <a:solidFill>
                  <a:srgbClr val="000000"/>
                </a:solidFill>
                <a:effectLst/>
                <a:latin typeface="Arial" panose="020B0604020202020204" pitchFamily="34" charset="0"/>
                <a:cs typeface="Arial" panose="020B0604020202020204" pitchFamily="34" charset="0"/>
              </a:rPr>
              <a:t> begot Ahaz, and </a:t>
            </a:r>
            <a:r>
              <a:rPr lang="en-GB" sz="2400" b="1" dirty="0">
                <a:solidFill>
                  <a:srgbClr val="000000"/>
                </a:solidFill>
                <a:latin typeface="Arial" panose="020B0604020202020204" pitchFamily="34" charset="0"/>
                <a:cs typeface="Arial" panose="020B0604020202020204" pitchFamily="34" charset="0"/>
              </a:rPr>
              <a:t>Ahaz</a:t>
            </a:r>
            <a:r>
              <a:rPr lang="en-GB" sz="1500" b="0" i="0" dirty="0">
                <a:solidFill>
                  <a:srgbClr val="000000"/>
                </a:solidFill>
                <a:effectLst/>
                <a:latin typeface="Arial" panose="020B0604020202020204" pitchFamily="34" charset="0"/>
                <a:cs typeface="Arial" panose="020B0604020202020204" pitchFamily="34" charset="0"/>
              </a:rPr>
              <a:t> begot Hezekiah, </a:t>
            </a:r>
            <a:r>
              <a:rPr lang="en-GB" sz="1500" b="1" i="0" baseline="30000" dirty="0">
                <a:solidFill>
                  <a:srgbClr val="FF0000"/>
                </a:solidFill>
                <a:effectLst/>
                <a:latin typeface="Arial" panose="020B0604020202020204" pitchFamily="34" charset="0"/>
                <a:cs typeface="Arial" panose="020B0604020202020204" pitchFamily="34" charset="0"/>
              </a:rPr>
              <a:t>10</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Hezekiah</a:t>
            </a:r>
            <a:r>
              <a:rPr lang="en-GB" sz="1500" b="0" i="0" dirty="0">
                <a:solidFill>
                  <a:srgbClr val="000000"/>
                </a:solidFill>
                <a:effectLst/>
                <a:latin typeface="Arial" panose="020B0604020202020204" pitchFamily="34" charset="0"/>
                <a:cs typeface="Arial" panose="020B0604020202020204" pitchFamily="34" charset="0"/>
              </a:rPr>
              <a:t> begot Manasseh, and </a:t>
            </a:r>
            <a:r>
              <a:rPr lang="en-GB" sz="2400" b="1" dirty="0">
                <a:solidFill>
                  <a:srgbClr val="000000"/>
                </a:solidFill>
                <a:latin typeface="Arial" panose="020B0604020202020204" pitchFamily="34" charset="0"/>
                <a:cs typeface="Arial" panose="020B0604020202020204" pitchFamily="34" charset="0"/>
              </a:rPr>
              <a:t>Manasseh</a:t>
            </a:r>
            <a:r>
              <a:rPr lang="en-GB" sz="1500" b="0" i="0" dirty="0">
                <a:solidFill>
                  <a:srgbClr val="000000"/>
                </a:solidFill>
                <a:effectLst/>
                <a:latin typeface="Arial" panose="020B0604020202020204" pitchFamily="34" charset="0"/>
                <a:cs typeface="Arial" panose="020B0604020202020204" pitchFamily="34" charset="0"/>
              </a:rPr>
              <a:t> begot Amon, and </a:t>
            </a:r>
            <a:r>
              <a:rPr lang="en-GB" sz="2400" b="1" dirty="0">
                <a:solidFill>
                  <a:srgbClr val="000000"/>
                </a:solidFill>
                <a:latin typeface="Arial" panose="020B0604020202020204" pitchFamily="34" charset="0"/>
                <a:cs typeface="Arial" panose="020B0604020202020204" pitchFamily="34" charset="0"/>
              </a:rPr>
              <a:t>Amon</a:t>
            </a:r>
            <a:r>
              <a:rPr lang="en-GB" sz="1500" b="0" i="0" dirty="0">
                <a:solidFill>
                  <a:srgbClr val="000000"/>
                </a:solidFill>
                <a:effectLst/>
                <a:latin typeface="Arial" panose="020B0604020202020204" pitchFamily="34" charset="0"/>
                <a:cs typeface="Arial" panose="020B0604020202020204" pitchFamily="34" charset="0"/>
              </a:rPr>
              <a:t> begot Josiah, </a:t>
            </a:r>
            <a:r>
              <a:rPr lang="en-GB" sz="1500" b="1" i="0" baseline="30000" dirty="0">
                <a:solidFill>
                  <a:srgbClr val="FF0000"/>
                </a:solidFill>
                <a:effectLst/>
                <a:latin typeface="Arial" panose="020B0604020202020204" pitchFamily="34" charset="0"/>
                <a:cs typeface="Arial" panose="020B0604020202020204" pitchFamily="34" charset="0"/>
              </a:rPr>
              <a:t>11</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a:solidFill>
                  <a:srgbClr val="000000"/>
                </a:solidFill>
                <a:latin typeface="Arial" panose="020B0604020202020204" pitchFamily="34" charset="0"/>
                <a:cs typeface="Arial" panose="020B0604020202020204" pitchFamily="34" charset="0"/>
              </a:rPr>
              <a:t>Josiah</a:t>
            </a:r>
            <a:r>
              <a:rPr lang="en-GB" sz="1500" b="0" i="0" dirty="0">
                <a:solidFill>
                  <a:srgbClr val="000000"/>
                </a:solidFill>
                <a:effectLst/>
                <a:latin typeface="Arial" panose="020B0604020202020204" pitchFamily="34" charset="0"/>
                <a:cs typeface="Arial" panose="020B0604020202020204" pitchFamily="34" charset="0"/>
              </a:rPr>
              <a:t> begot Jeconiah and his brothers at the </a:t>
            </a:r>
            <a:r>
              <a:rPr lang="en-GB" sz="1500" b="0" i="1" dirty="0">
                <a:solidFill>
                  <a:srgbClr val="000000"/>
                </a:solidFill>
                <a:effectLst/>
                <a:latin typeface="Arial" panose="020B0604020202020204" pitchFamily="34" charset="0"/>
                <a:cs typeface="Arial" panose="020B0604020202020204" pitchFamily="34" charset="0"/>
              </a:rPr>
              <a:t>time of the</a:t>
            </a:r>
            <a:r>
              <a:rPr lang="en-GB" sz="1500" b="0" i="0" dirty="0">
                <a:solidFill>
                  <a:srgbClr val="000000"/>
                </a:solidFill>
                <a:effectLst/>
                <a:latin typeface="Arial" panose="020B0604020202020204" pitchFamily="34" charset="0"/>
                <a:cs typeface="Arial" panose="020B0604020202020204" pitchFamily="34" charset="0"/>
              </a:rPr>
              <a:t> Babylonian deportation. </a:t>
            </a:r>
            <a:r>
              <a:rPr lang="en-GB" sz="1500" b="1" i="0" baseline="30000" dirty="0">
                <a:solidFill>
                  <a:srgbClr val="FF0000"/>
                </a:solidFill>
                <a:effectLst/>
                <a:latin typeface="Arial" panose="020B0604020202020204" pitchFamily="34" charset="0"/>
                <a:cs typeface="Arial" panose="020B0604020202020204" pitchFamily="34" charset="0"/>
              </a:rPr>
              <a:t>12</a:t>
            </a:r>
            <a:r>
              <a:rPr lang="en-GB" sz="1500" b="0" i="0" dirty="0">
                <a:solidFill>
                  <a:srgbClr val="000000"/>
                </a:solidFill>
                <a:effectLst/>
                <a:latin typeface="Arial" panose="020B0604020202020204" pitchFamily="34" charset="0"/>
                <a:cs typeface="Arial" panose="020B0604020202020204" pitchFamily="34" charset="0"/>
              </a:rPr>
              <a:t>And after the Babylonian deportation, </a:t>
            </a:r>
            <a:r>
              <a:rPr lang="en-GB" sz="2400" b="1" dirty="0">
                <a:solidFill>
                  <a:srgbClr val="FF0000"/>
                </a:solidFill>
                <a:latin typeface="Arial" panose="020B0604020202020204" pitchFamily="34" charset="0"/>
                <a:cs typeface="Arial" panose="020B0604020202020204" pitchFamily="34" charset="0"/>
              </a:rPr>
              <a:t>Jeconiah</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Shealtiel</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Shealtiel</a:t>
            </a:r>
            <a:r>
              <a:rPr lang="en-GB" sz="1500" b="0" i="0" dirty="0">
                <a:solidFill>
                  <a:srgbClr val="000000"/>
                </a:solidFill>
                <a:effectLst/>
                <a:latin typeface="Arial" panose="020B0604020202020204" pitchFamily="34" charset="0"/>
                <a:cs typeface="Arial" panose="020B0604020202020204" pitchFamily="34" charset="0"/>
              </a:rPr>
              <a:t> begot </a:t>
            </a:r>
            <a:r>
              <a:rPr lang="en-GB" sz="2400" b="1" dirty="0">
                <a:solidFill>
                  <a:srgbClr val="000000"/>
                </a:solidFill>
                <a:latin typeface="Arial" panose="020B0604020202020204" pitchFamily="34" charset="0"/>
                <a:cs typeface="Arial" panose="020B0604020202020204" pitchFamily="34" charset="0"/>
              </a:rPr>
              <a:t>Zerubbabel</a:t>
            </a:r>
            <a:r>
              <a:rPr lang="en-GB" sz="1500" b="0" i="0" dirty="0">
                <a:solidFill>
                  <a:srgbClr val="000000"/>
                </a:solidFill>
                <a:effectLst/>
                <a:latin typeface="Arial" panose="020B0604020202020204" pitchFamily="34" charset="0"/>
                <a:cs typeface="Arial" panose="020B0604020202020204" pitchFamily="34" charset="0"/>
              </a:rPr>
              <a:t>, </a:t>
            </a:r>
            <a:r>
              <a:rPr lang="en-GB" sz="1500" b="1" i="0" baseline="30000" dirty="0">
                <a:solidFill>
                  <a:srgbClr val="FF0000"/>
                </a:solidFill>
                <a:effectLst/>
                <a:latin typeface="Arial" panose="020B0604020202020204" pitchFamily="34" charset="0"/>
                <a:cs typeface="Arial" panose="020B0604020202020204" pitchFamily="34" charset="0"/>
              </a:rPr>
              <a:t>13</a:t>
            </a:r>
            <a:r>
              <a:rPr lang="en-GB" sz="1500" b="0" i="0" dirty="0">
                <a:solidFill>
                  <a:srgbClr val="000000"/>
                </a:solidFill>
                <a:effectLst/>
                <a:latin typeface="Arial" panose="020B0604020202020204" pitchFamily="34" charset="0"/>
                <a:cs typeface="Arial" panose="020B0604020202020204" pitchFamily="34" charset="0"/>
              </a:rPr>
              <a:t>and Zerubbabel begot </a:t>
            </a:r>
            <a:r>
              <a:rPr lang="en-GB" sz="1500" b="0" i="0" dirty="0" err="1">
                <a:solidFill>
                  <a:srgbClr val="000000"/>
                </a:solidFill>
                <a:effectLst/>
                <a:latin typeface="Arial" panose="020B0604020202020204" pitchFamily="34" charset="0"/>
                <a:cs typeface="Arial" panose="020B0604020202020204" pitchFamily="34" charset="0"/>
              </a:rPr>
              <a:t>Abihud</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Abihud</a:t>
            </a:r>
            <a:r>
              <a:rPr lang="en-GB" sz="1500" b="0" i="0" dirty="0">
                <a:solidFill>
                  <a:srgbClr val="000000"/>
                </a:solidFill>
                <a:effectLst/>
                <a:latin typeface="Arial" panose="020B0604020202020204" pitchFamily="34" charset="0"/>
                <a:cs typeface="Arial" panose="020B0604020202020204" pitchFamily="34" charset="0"/>
              </a:rPr>
              <a:t> begot Eliakim, and </a:t>
            </a:r>
            <a:r>
              <a:rPr lang="en-GB" sz="2400" b="1" dirty="0">
                <a:solidFill>
                  <a:srgbClr val="000000"/>
                </a:solidFill>
                <a:latin typeface="Arial" panose="020B0604020202020204" pitchFamily="34" charset="0"/>
                <a:cs typeface="Arial" panose="020B0604020202020204" pitchFamily="34" charset="0"/>
              </a:rPr>
              <a:t>Eliakim</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Azzur</a:t>
            </a:r>
            <a:r>
              <a:rPr lang="en-GB" sz="1500" b="0" i="0" dirty="0">
                <a:solidFill>
                  <a:srgbClr val="000000"/>
                </a:solidFill>
                <a:effectLst/>
                <a:latin typeface="Arial" panose="020B0604020202020204" pitchFamily="34" charset="0"/>
                <a:cs typeface="Arial" panose="020B0604020202020204" pitchFamily="34" charset="0"/>
              </a:rPr>
              <a:t>, </a:t>
            </a:r>
            <a:r>
              <a:rPr lang="en-GB" sz="1500" b="1" i="0" baseline="30000" dirty="0">
                <a:solidFill>
                  <a:srgbClr val="FF0000"/>
                </a:solidFill>
                <a:effectLst/>
                <a:latin typeface="Arial" panose="020B0604020202020204" pitchFamily="34" charset="0"/>
                <a:cs typeface="Arial" panose="020B0604020202020204" pitchFamily="34" charset="0"/>
              </a:rPr>
              <a:t>14</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err="1">
                <a:solidFill>
                  <a:srgbClr val="000000"/>
                </a:solidFill>
                <a:latin typeface="Arial" panose="020B0604020202020204" pitchFamily="34" charset="0"/>
                <a:cs typeface="Arial" panose="020B0604020202020204" pitchFamily="34" charset="0"/>
              </a:rPr>
              <a:t>Azzur</a:t>
            </a:r>
            <a:r>
              <a:rPr lang="en-GB" sz="1500" b="0" i="0" dirty="0">
                <a:solidFill>
                  <a:srgbClr val="000000"/>
                </a:solidFill>
                <a:effectLst/>
                <a:latin typeface="Arial" panose="020B0604020202020204" pitchFamily="34" charset="0"/>
                <a:cs typeface="Arial" panose="020B0604020202020204" pitchFamily="34" charset="0"/>
              </a:rPr>
              <a:t> begot Zadok, and </a:t>
            </a:r>
            <a:r>
              <a:rPr lang="en-GB" sz="2400" b="1" dirty="0">
                <a:solidFill>
                  <a:srgbClr val="000000"/>
                </a:solidFill>
                <a:latin typeface="Arial" panose="020B0604020202020204" pitchFamily="34" charset="0"/>
                <a:cs typeface="Arial" panose="020B0604020202020204" pitchFamily="34" charset="0"/>
              </a:rPr>
              <a:t>Zadok</a:t>
            </a:r>
            <a:r>
              <a:rPr lang="en-GB" sz="1500" b="0" i="0" dirty="0">
                <a:solidFill>
                  <a:srgbClr val="000000"/>
                </a:solidFill>
                <a:effectLst/>
                <a:latin typeface="Arial" panose="020B0604020202020204" pitchFamily="34" charset="0"/>
                <a:cs typeface="Arial" panose="020B0604020202020204" pitchFamily="34" charset="0"/>
              </a:rPr>
              <a:t> begot Jachin, and </a:t>
            </a:r>
            <a:r>
              <a:rPr lang="en-GB" sz="2400" b="1" dirty="0">
                <a:solidFill>
                  <a:srgbClr val="000000"/>
                </a:solidFill>
                <a:latin typeface="Arial" panose="020B0604020202020204" pitchFamily="34" charset="0"/>
                <a:cs typeface="Arial" panose="020B0604020202020204" pitchFamily="34" charset="0"/>
              </a:rPr>
              <a:t>Jachin</a:t>
            </a:r>
            <a:r>
              <a:rPr lang="en-GB" sz="1500" b="0" i="0" dirty="0">
                <a:solidFill>
                  <a:srgbClr val="000000"/>
                </a:solidFill>
                <a:effectLst/>
                <a:latin typeface="Arial" panose="020B0604020202020204" pitchFamily="34" charset="0"/>
                <a:cs typeface="Arial" panose="020B0604020202020204" pitchFamily="34" charset="0"/>
              </a:rPr>
              <a:t> begot </a:t>
            </a:r>
            <a:r>
              <a:rPr lang="en-GB" sz="1500" b="0" i="0" dirty="0" err="1">
                <a:solidFill>
                  <a:srgbClr val="000000"/>
                </a:solidFill>
                <a:effectLst/>
                <a:latin typeface="Arial" panose="020B0604020202020204" pitchFamily="34" charset="0"/>
                <a:cs typeface="Arial" panose="020B0604020202020204" pitchFamily="34" charset="0"/>
              </a:rPr>
              <a:t>Elihud</a:t>
            </a:r>
            <a:r>
              <a:rPr lang="en-GB" sz="1500" b="0" i="0" dirty="0">
                <a:solidFill>
                  <a:srgbClr val="000000"/>
                </a:solidFill>
                <a:effectLst/>
                <a:latin typeface="Arial" panose="020B0604020202020204" pitchFamily="34" charset="0"/>
                <a:cs typeface="Arial" panose="020B0604020202020204" pitchFamily="34" charset="0"/>
              </a:rPr>
              <a:t>, </a:t>
            </a:r>
            <a:r>
              <a:rPr lang="en-GB" sz="1500" b="1" i="0" baseline="30000" dirty="0">
                <a:solidFill>
                  <a:srgbClr val="FF0000"/>
                </a:solidFill>
                <a:effectLst/>
                <a:latin typeface="Arial" panose="020B0604020202020204" pitchFamily="34" charset="0"/>
                <a:cs typeface="Arial" panose="020B0604020202020204" pitchFamily="34" charset="0"/>
              </a:rPr>
              <a:t>15</a:t>
            </a:r>
            <a:r>
              <a:rPr lang="en-GB" sz="1500" b="0" i="0" dirty="0">
                <a:solidFill>
                  <a:srgbClr val="000000"/>
                </a:solidFill>
                <a:effectLst/>
                <a:latin typeface="Arial" panose="020B0604020202020204" pitchFamily="34" charset="0"/>
                <a:cs typeface="Arial" panose="020B0604020202020204" pitchFamily="34" charset="0"/>
              </a:rPr>
              <a:t>and </a:t>
            </a:r>
            <a:r>
              <a:rPr lang="en-GB" sz="2400" b="1" dirty="0" err="1">
                <a:solidFill>
                  <a:srgbClr val="000000"/>
                </a:solidFill>
                <a:latin typeface="Arial" panose="020B0604020202020204" pitchFamily="34" charset="0"/>
                <a:cs typeface="Arial" panose="020B0604020202020204" pitchFamily="34" charset="0"/>
              </a:rPr>
              <a:t>Elihud</a:t>
            </a:r>
            <a:r>
              <a:rPr lang="en-GB" sz="1500" b="0" i="0" dirty="0">
                <a:solidFill>
                  <a:srgbClr val="000000"/>
                </a:solidFill>
                <a:effectLst/>
                <a:latin typeface="Arial" panose="020B0604020202020204" pitchFamily="34" charset="0"/>
                <a:cs typeface="Arial" panose="020B0604020202020204" pitchFamily="34" charset="0"/>
              </a:rPr>
              <a:t> begot Eleazar, and </a:t>
            </a:r>
            <a:r>
              <a:rPr lang="en-GB" sz="2400" b="1" dirty="0">
                <a:solidFill>
                  <a:srgbClr val="000000"/>
                </a:solidFill>
                <a:latin typeface="Arial" panose="020B0604020202020204" pitchFamily="34" charset="0"/>
                <a:cs typeface="Arial" panose="020B0604020202020204" pitchFamily="34" charset="0"/>
              </a:rPr>
              <a:t>Eleazar </a:t>
            </a:r>
            <a:r>
              <a:rPr lang="en-GB" sz="1500" b="0" i="0" dirty="0">
                <a:solidFill>
                  <a:srgbClr val="000000"/>
                </a:solidFill>
                <a:effectLst/>
                <a:latin typeface="Arial" panose="020B0604020202020204" pitchFamily="34" charset="0"/>
                <a:cs typeface="Arial" panose="020B0604020202020204" pitchFamily="34" charset="0"/>
              </a:rPr>
              <a:t>begot </a:t>
            </a:r>
            <a:r>
              <a:rPr lang="en-GB" sz="1500" b="0" i="0" dirty="0" err="1">
                <a:solidFill>
                  <a:srgbClr val="000000"/>
                </a:solidFill>
                <a:effectLst/>
                <a:latin typeface="Arial" panose="020B0604020202020204" pitchFamily="34" charset="0"/>
                <a:cs typeface="Arial" panose="020B0604020202020204" pitchFamily="34" charset="0"/>
              </a:rPr>
              <a:t>Mattan</a:t>
            </a:r>
            <a:r>
              <a:rPr lang="en-GB" sz="1500" b="0" i="0" dirty="0">
                <a:solidFill>
                  <a:srgbClr val="000000"/>
                </a:solidFill>
                <a:effectLst/>
                <a:latin typeface="Arial" panose="020B0604020202020204" pitchFamily="34" charset="0"/>
                <a:cs typeface="Arial" panose="020B0604020202020204" pitchFamily="34" charset="0"/>
              </a:rPr>
              <a:t>, and </a:t>
            </a:r>
            <a:r>
              <a:rPr lang="en-GB" sz="2400" b="1" dirty="0" err="1">
                <a:solidFill>
                  <a:srgbClr val="000000"/>
                </a:solidFill>
                <a:latin typeface="Arial" panose="020B0604020202020204" pitchFamily="34" charset="0"/>
                <a:cs typeface="Arial" panose="020B0604020202020204" pitchFamily="34" charset="0"/>
              </a:rPr>
              <a:t>Mattan</a:t>
            </a:r>
            <a:r>
              <a:rPr lang="en-GB" sz="1500" b="0" i="0" dirty="0">
                <a:solidFill>
                  <a:srgbClr val="000000"/>
                </a:solidFill>
                <a:effectLst/>
                <a:latin typeface="Arial" panose="020B0604020202020204" pitchFamily="34" charset="0"/>
                <a:cs typeface="Arial" panose="020B0604020202020204" pitchFamily="34" charset="0"/>
              </a:rPr>
              <a:t> begot Jacob, </a:t>
            </a:r>
            <a:r>
              <a:rPr lang="en-GB" sz="1500" b="1" i="0" baseline="30000" dirty="0">
                <a:solidFill>
                  <a:srgbClr val="FF0000"/>
                </a:solidFill>
                <a:effectLst/>
                <a:latin typeface="Arial" panose="020B0604020202020204" pitchFamily="34" charset="0"/>
                <a:cs typeface="Arial" panose="020B0604020202020204" pitchFamily="34" charset="0"/>
              </a:rPr>
              <a:t>16</a:t>
            </a:r>
            <a:r>
              <a:rPr lang="en-GB" sz="1500" b="0" i="0" dirty="0">
                <a:solidFill>
                  <a:srgbClr val="000000"/>
                </a:solidFill>
                <a:effectLst/>
                <a:latin typeface="Arial" panose="020B0604020202020204" pitchFamily="34" charset="0"/>
                <a:cs typeface="Arial" panose="020B0604020202020204" pitchFamily="34" charset="0"/>
              </a:rPr>
              <a:t>and Jacob begot </a:t>
            </a:r>
            <a:r>
              <a:rPr lang="en-GB" sz="2400" b="1" dirty="0">
                <a:solidFill>
                  <a:srgbClr val="FF0000"/>
                </a:solidFill>
                <a:latin typeface="Arial" panose="020B0604020202020204" pitchFamily="34" charset="0"/>
                <a:cs typeface="Arial" panose="020B0604020202020204" pitchFamily="34" charset="0"/>
              </a:rPr>
              <a:t>Joseph</a:t>
            </a:r>
            <a:r>
              <a:rPr lang="en-GB" sz="2400" b="1" dirty="0">
                <a:solidFill>
                  <a:srgbClr val="000000"/>
                </a:solidFill>
                <a:latin typeface="Arial" panose="020B0604020202020204" pitchFamily="34" charset="0"/>
                <a:cs typeface="Arial" panose="020B0604020202020204" pitchFamily="34" charset="0"/>
              </a:rPr>
              <a:t>, the husband of Mary by whom </a:t>
            </a:r>
            <a:r>
              <a:rPr lang="en-GB" sz="2400" b="1" dirty="0">
                <a:solidFill>
                  <a:srgbClr val="FF0000"/>
                </a:solidFill>
                <a:latin typeface="Arial" panose="020B0604020202020204" pitchFamily="34" charset="0"/>
                <a:cs typeface="Arial" panose="020B0604020202020204" pitchFamily="34" charset="0"/>
              </a:rPr>
              <a:t>Jesus</a:t>
            </a:r>
            <a:r>
              <a:rPr lang="en-GB" sz="2400" b="1" dirty="0">
                <a:solidFill>
                  <a:srgbClr val="000000"/>
                </a:solidFill>
                <a:latin typeface="Arial" panose="020B0604020202020204" pitchFamily="34" charset="0"/>
                <a:cs typeface="Arial" panose="020B0604020202020204" pitchFamily="34" charset="0"/>
              </a:rPr>
              <a:t> was conceived</a:t>
            </a:r>
            <a:r>
              <a:rPr lang="en-GB" sz="1500" b="0" i="0" dirty="0">
                <a:solidFill>
                  <a:srgbClr val="000000"/>
                </a:solidFill>
                <a:effectLst/>
                <a:latin typeface="Arial" panose="020B0604020202020204" pitchFamily="34" charset="0"/>
                <a:cs typeface="Arial" panose="020B0604020202020204" pitchFamily="34" charset="0"/>
              </a:rPr>
              <a:t>, who </a:t>
            </a:r>
            <a:r>
              <a:rPr lang="en-GB" sz="1500" b="0" i="1" dirty="0">
                <a:solidFill>
                  <a:srgbClr val="000000"/>
                </a:solidFill>
                <a:effectLst/>
                <a:latin typeface="Arial" panose="020B0604020202020204" pitchFamily="34" charset="0"/>
                <a:cs typeface="Arial" panose="020B0604020202020204" pitchFamily="34" charset="0"/>
              </a:rPr>
              <a:t>is</a:t>
            </a:r>
            <a:r>
              <a:rPr lang="en-GB" sz="1500" b="0" i="0" dirty="0">
                <a:solidFill>
                  <a:srgbClr val="000000"/>
                </a:solidFill>
                <a:effectLst/>
                <a:latin typeface="Arial" panose="020B0604020202020204" pitchFamily="34" charset="0"/>
                <a:cs typeface="Arial" panose="020B0604020202020204" pitchFamily="34" charset="0"/>
              </a:rPr>
              <a:t> called Christ. </a:t>
            </a:r>
            <a:r>
              <a:rPr lang="en-GB" sz="1500" b="1" i="0" baseline="30000" dirty="0">
                <a:solidFill>
                  <a:srgbClr val="FF0000"/>
                </a:solidFill>
                <a:effectLst/>
                <a:latin typeface="Arial" panose="020B0604020202020204" pitchFamily="34" charset="0"/>
                <a:cs typeface="Arial" panose="020B0604020202020204" pitchFamily="34" charset="0"/>
              </a:rPr>
              <a:t>17</a:t>
            </a:r>
            <a:r>
              <a:rPr lang="en-GB" sz="1500" b="0" i="0" dirty="0">
                <a:solidFill>
                  <a:srgbClr val="000000"/>
                </a:solidFill>
                <a:effectLst/>
                <a:latin typeface="Arial" panose="020B0604020202020204" pitchFamily="34" charset="0"/>
                <a:cs typeface="Arial" panose="020B0604020202020204" pitchFamily="34" charset="0"/>
              </a:rPr>
              <a:t>So all the generations from Abraham to David </a:t>
            </a:r>
            <a:r>
              <a:rPr lang="en-GB" sz="1500" b="0" i="1" dirty="0">
                <a:solidFill>
                  <a:srgbClr val="000000"/>
                </a:solidFill>
                <a:effectLst/>
                <a:latin typeface="Arial" panose="020B0604020202020204" pitchFamily="34" charset="0"/>
                <a:cs typeface="Arial" panose="020B0604020202020204" pitchFamily="34" charset="0"/>
              </a:rPr>
              <a:t>amount to</a:t>
            </a:r>
            <a:r>
              <a:rPr lang="en-GB" sz="1500" b="0" i="0" dirty="0">
                <a:solidFill>
                  <a:srgbClr val="000000"/>
                </a:solidFill>
                <a:effectLst/>
                <a:latin typeface="Arial" panose="020B0604020202020204" pitchFamily="34" charset="0"/>
                <a:cs typeface="Arial" panose="020B0604020202020204" pitchFamily="34" charset="0"/>
              </a:rPr>
              <a:t> fourteen generations, and from David to the Babylonian deportation </a:t>
            </a:r>
            <a:r>
              <a:rPr lang="en-GB" sz="1500" b="0" i="1" dirty="0">
                <a:solidFill>
                  <a:srgbClr val="000000"/>
                </a:solidFill>
                <a:effectLst/>
                <a:latin typeface="Arial" panose="020B0604020202020204" pitchFamily="34" charset="0"/>
                <a:cs typeface="Arial" panose="020B0604020202020204" pitchFamily="34" charset="0"/>
              </a:rPr>
              <a:t>there are</a:t>
            </a:r>
            <a:r>
              <a:rPr lang="en-GB" sz="1500" b="0" i="0" dirty="0">
                <a:solidFill>
                  <a:srgbClr val="000000"/>
                </a:solidFill>
                <a:effectLst/>
                <a:latin typeface="Arial" panose="020B0604020202020204" pitchFamily="34" charset="0"/>
                <a:cs typeface="Arial" panose="020B0604020202020204" pitchFamily="34" charset="0"/>
              </a:rPr>
              <a:t> fourteen generations, and from the Babylonian deportation to Christ </a:t>
            </a:r>
            <a:r>
              <a:rPr lang="en-GB" sz="1500" b="0" i="1" dirty="0">
                <a:solidFill>
                  <a:srgbClr val="000000"/>
                </a:solidFill>
                <a:effectLst/>
                <a:latin typeface="Arial" panose="020B0604020202020204" pitchFamily="34" charset="0"/>
                <a:cs typeface="Arial" panose="020B0604020202020204" pitchFamily="34" charset="0"/>
              </a:rPr>
              <a:t>there are</a:t>
            </a:r>
            <a:r>
              <a:rPr lang="en-GB" sz="1500" b="0" i="0" dirty="0">
                <a:solidFill>
                  <a:srgbClr val="000000"/>
                </a:solidFill>
                <a:effectLst/>
                <a:latin typeface="Arial" panose="020B0604020202020204" pitchFamily="34" charset="0"/>
                <a:cs typeface="Arial" panose="020B0604020202020204" pitchFamily="34" charset="0"/>
              </a:rPr>
              <a:t> fourteen generations. </a:t>
            </a:r>
            <a:r>
              <a:rPr lang="en-GB" sz="1500" b="1" i="0" baseline="30000" dirty="0">
                <a:solidFill>
                  <a:srgbClr val="FF0000"/>
                </a:solidFill>
                <a:effectLst/>
                <a:latin typeface="Arial" panose="020B0604020202020204" pitchFamily="34" charset="0"/>
                <a:cs typeface="Arial" panose="020B0604020202020204" pitchFamily="34" charset="0"/>
              </a:rPr>
              <a:t>18</a:t>
            </a:r>
            <a:r>
              <a:rPr lang="en-GB" sz="1500" b="0" i="0" dirty="0">
                <a:solidFill>
                  <a:srgbClr val="000000"/>
                </a:solidFill>
                <a:effectLst/>
                <a:latin typeface="Arial" panose="020B0604020202020204" pitchFamily="34" charset="0"/>
                <a:cs typeface="Arial" panose="020B0604020202020204" pitchFamily="34" charset="0"/>
              </a:rPr>
              <a:t>But the begetting of Jesus Christ was as follows. Now then, when his mother </a:t>
            </a:r>
            <a:r>
              <a:rPr lang="en-GB" sz="2400" b="1" dirty="0">
                <a:solidFill>
                  <a:srgbClr val="00B050"/>
                </a:solidFill>
                <a:latin typeface="Arial" panose="020B0604020202020204" pitchFamily="34" charset="0"/>
                <a:cs typeface="Arial" panose="020B0604020202020204" pitchFamily="34" charset="0"/>
              </a:rPr>
              <a:t>Mary</a:t>
            </a:r>
            <a:r>
              <a:rPr lang="en-GB" sz="1500" b="0" i="0" dirty="0">
                <a:solidFill>
                  <a:srgbClr val="000000"/>
                </a:solidFill>
                <a:effectLst/>
                <a:latin typeface="Arial" panose="020B0604020202020204" pitchFamily="34" charset="0"/>
                <a:cs typeface="Arial" panose="020B0604020202020204" pitchFamily="34" charset="0"/>
              </a:rPr>
              <a:t> was betrothed to Joseph, before they came together, </a:t>
            </a:r>
            <a:r>
              <a:rPr lang="en-GB" sz="2400" b="1" dirty="0">
                <a:solidFill>
                  <a:srgbClr val="000000"/>
                </a:solidFill>
                <a:latin typeface="Arial" panose="020B0604020202020204" pitchFamily="34" charset="0"/>
                <a:cs typeface="Arial" panose="020B0604020202020204" pitchFamily="34" charset="0"/>
              </a:rPr>
              <a:t>she was found to be with child, by holy spirit. </a:t>
            </a:r>
            <a:r>
              <a:rPr lang="en-GB" sz="1500" b="1" i="0" baseline="30000" dirty="0">
                <a:solidFill>
                  <a:srgbClr val="FF0000"/>
                </a:solidFill>
                <a:effectLst/>
                <a:latin typeface="Arial" panose="020B0604020202020204" pitchFamily="34" charset="0"/>
                <a:cs typeface="Arial" panose="020B0604020202020204" pitchFamily="34" charset="0"/>
              </a:rPr>
              <a:t>19</a:t>
            </a:r>
            <a:r>
              <a:rPr lang="en-GB" sz="1500" b="0" i="0" dirty="0">
                <a:solidFill>
                  <a:srgbClr val="000000"/>
                </a:solidFill>
                <a:effectLst/>
                <a:latin typeface="Arial" panose="020B0604020202020204" pitchFamily="34" charset="0"/>
                <a:cs typeface="Arial" panose="020B0604020202020204" pitchFamily="34" charset="0"/>
              </a:rPr>
              <a:t>But Joseph, her husband</a:t>
            </a:r>
            <a:r>
              <a:rPr lang="en-GB" sz="1500" b="0" i="1" dirty="0">
                <a:solidFill>
                  <a:srgbClr val="000000"/>
                </a:solidFill>
                <a:effectLst/>
                <a:latin typeface="Arial" panose="020B0604020202020204" pitchFamily="34" charset="0"/>
                <a:cs typeface="Arial" panose="020B0604020202020204" pitchFamily="34" charset="0"/>
              </a:rPr>
              <a:t>-to-be</a:t>
            </a:r>
            <a:r>
              <a:rPr lang="en-GB" sz="1500" b="0" i="0" dirty="0">
                <a:solidFill>
                  <a:srgbClr val="000000"/>
                </a:solidFill>
                <a:effectLst/>
                <a:latin typeface="Arial" panose="020B0604020202020204" pitchFamily="34" charset="0"/>
                <a:cs typeface="Arial" panose="020B0604020202020204" pitchFamily="34" charset="0"/>
              </a:rPr>
              <a:t>, being righteous, and not wishing to make an example of her, wanted to divorce her secretly. </a:t>
            </a:r>
            <a:r>
              <a:rPr lang="en-GB" sz="1500" b="1" i="0" baseline="30000" dirty="0">
                <a:solidFill>
                  <a:srgbClr val="FF0000"/>
                </a:solidFill>
                <a:effectLst/>
                <a:latin typeface="Arial" panose="020B0604020202020204" pitchFamily="34" charset="0"/>
                <a:cs typeface="Arial" panose="020B0604020202020204" pitchFamily="34" charset="0"/>
              </a:rPr>
              <a:t>20</a:t>
            </a:r>
            <a:r>
              <a:rPr lang="en-GB" sz="1500" b="0" i="0" dirty="0">
                <a:solidFill>
                  <a:srgbClr val="000000"/>
                </a:solidFill>
                <a:effectLst/>
                <a:latin typeface="Arial" panose="020B0604020202020204" pitchFamily="34" charset="0"/>
                <a:cs typeface="Arial" panose="020B0604020202020204" pitchFamily="34" charset="0"/>
              </a:rPr>
              <a:t>But after he had reflected on these </a:t>
            </a:r>
            <a:r>
              <a:rPr lang="en-GB" sz="1500" b="0" i="1" dirty="0">
                <a:solidFill>
                  <a:srgbClr val="000000"/>
                </a:solidFill>
                <a:effectLst/>
                <a:latin typeface="Arial" panose="020B0604020202020204" pitchFamily="34" charset="0"/>
                <a:cs typeface="Arial" panose="020B0604020202020204" pitchFamily="34" charset="0"/>
              </a:rPr>
              <a:t>things</a:t>
            </a:r>
            <a:r>
              <a:rPr lang="en-GB" sz="1500" b="0" i="0" dirty="0">
                <a:solidFill>
                  <a:srgbClr val="000000"/>
                </a:solidFill>
                <a:effectLst/>
                <a:latin typeface="Arial" panose="020B0604020202020204" pitchFamily="34" charset="0"/>
                <a:cs typeface="Arial" panose="020B0604020202020204" pitchFamily="34" charset="0"/>
              </a:rPr>
              <a:t>, what should happen but </a:t>
            </a:r>
            <a:r>
              <a:rPr lang="en-GB" sz="1500" b="0" i="1" dirty="0">
                <a:solidFill>
                  <a:srgbClr val="000000"/>
                </a:solidFill>
                <a:effectLst/>
                <a:latin typeface="Arial" panose="020B0604020202020204" pitchFamily="34" charset="0"/>
                <a:cs typeface="Arial" panose="020B0604020202020204" pitchFamily="34" charset="0"/>
              </a:rPr>
              <a:t>the</a:t>
            </a:r>
            <a:r>
              <a:rPr lang="en-GB" sz="1500" b="0" i="0" dirty="0">
                <a:solidFill>
                  <a:srgbClr val="000000"/>
                </a:solidFill>
                <a:effectLst/>
                <a:latin typeface="Arial" panose="020B0604020202020204" pitchFamily="34" charset="0"/>
                <a:cs typeface="Arial" panose="020B0604020202020204" pitchFamily="34" charset="0"/>
              </a:rPr>
              <a:t> angel of </a:t>
            </a:r>
            <a:r>
              <a:rPr lang="en-GB" sz="1500" b="0" i="1" dirty="0">
                <a:solidFill>
                  <a:srgbClr val="000000"/>
                </a:solidFill>
                <a:effectLst/>
                <a:latin typeface="Arial" panose="020B0604020202020204" pitchFamily="34" charset="0"/>
                <a:cs typeface="Arial" panose="020B0604020202020204" pitchFamily="34" charset="0"/>
              </a:rPr>
              <a:t>the</a:t>
            </a:r>
            <a:r>
              <a:rPr lang="en-GB" sz="1500" b="0" i="0" dirty="0">
                <a:solidFill>
                  <a:srgbClr val="000000"/>
                </a:solidFill>
                <a:effectLst/>
                <a:latin typeface="Arial" panose="020B0604020202020204" pitchFamily="34" charset="0"/>
                <a:cs typeface="Arial" panose="020B0604020202020204" pitchFamily="34" charset="0"/>
              </a:rPr>
              <a:t> Lord appeared to him in a dream and said, “Joseph, son of David, do not be afraid to take Mary </a:t>
            </a:r>
            <a:r>
              <a:rPr lang="en-GB" sz="1500" b="0" i="1" dirty="0">
                <a:solidFill>
                  <a:srgbClr val="000000"/>
                </a:solidFill>
                <a:effectLst/>
                <a:latin typeface="Arial" panose="020B0604020202020204" pitchFamily="34" charset="0"/>
                <a:cs typeface="Arial" panose="020B0604020202020204" pitchFamily="34" charset="0"/>
              </a:rPr>
              <a:t>to be</a:t>
            </a:r>
            <a:r>
              <a:rPr lang="en-GB" sz="1500" b="0" i="0" dirty="0">
                <a:solidFill>
                  <a:srgbClr val="000000"/>
                </a:solidFill>
                <a:effectLst/>
                <a:latin typeface="Arial" panose="020B0604020202020204" pitchFamily="34" charset="0"/>
                <a:cs typeface="Arial" panose="020B0604020202020204" pitchFamily="34" charset="0"/>
              </a:rPr>
              <a:t> your wife, for that </a:t>
            </a:r>
            <a:r>
              <a:rPr lang="en-GB" sz="1500" b="0" i="1" dirty="0">
                <a:solidFill>
                  <a:srgbClr val="000000"/>
                </a:solidFill>
                <a:effectLst/>
                <a:latin typeface="Arial" panose="020B0604020202020204" pitchFamily="34" charset="0"/>
                <a:cs typeface="Arial" panose="020B0604020202020204" pitchFamily="34" charset="0"/>
              </a:rPr>
              <a:t>which has been</a:t>
            </a:r>
            <a:r>
              <a:rPr lang="en-GB" sz="1500" b="0" i="0" dirty="0">
                <a:solidFill>
                  <a:srgbClr val="000000"/>
                </a:solidFill>
                <a:effectLst/>
                <a:latin typeface="Arial" panose="020B0604020202020204" pitchFamily="34" charset="0"/>
                <a:cs typeface="Arial" panose="020B0604020202020204" pitchFamily="34" charset="0"/>
              </a:rPr>
              <a:t> conceived in her is </a:t>
            </a:r>
            <a:r>
              <a:rPr lang="en-GB" sz="1500" b="0" i="1" dirty="0">
                <a:solidFill>
                  <a:srgbClr val="000000"/>
                </a:solidFill>
                <a:effectLst/>
                <a:latin typeface="Arial" panose="020B0604020202020204" pitchFamily="34" charset="0"/>
                <a:cs typeface="Arial" panose="020B0604020202020204" pitchFamily="34" charset="0"/>
              </a:rPr>
              <a:t>so</a:t>
            </a:r>
            <a:r>
              <a:rPr lang="en-GB" sz="1500" b="0" i="0" dirty="0">
                <a:solidFill>
                  <a:srgbClr val="000000"/>
                </a:solidFill>
                <a:effectLst/>
                <a:latin typeface="Arial" panose="020B0604020202020204" pitchFamily="34" charset="0"/>
                <a:cs typeface="Arial" panose="020B0604020202020204" pitchFamily="34" charset="0"/>
              </a:rPr>
              <a:t> by holy spirit. </a:t>
            </a:r>
            <a:r>
              <a:rPr lang="en-GB" sz="1500" b="1" i="0" baseline="30000" dirty="0">
                <a:solidFill>
                  <a:srgbClr val="FF0000"/>
                </a:solidFill>
                <a:effectLst/>
                <a:latin typeface="Arial" panose="020B0604020202020204" pitchFamily="34" charset="0"/>
                <a:cs typeface="Arial" panose="020B0604020202020204" pitchFamily="34" charset="0"/>
              </a:rPr>
              <a:t>21</a:t>
            </a:r>
            <a:r>
              <a:rPr lang="en-GB" sz="1500" b="0" i="0" dirty="0">
                <a:solidFill>
                  <a:srgbClr val="000000"/>
                </a:solidFill>
                <a:effectLst/>
                <a:latin typeface="Arial" panose="020B0604020202020204" pitchFamily="34" charset="0"/>
                <a:cs typeface="Arial" panose="020B0604020202020204" pitchFamily="34" charset="0"/>
              </a:rPr>
              <a:t>And she shall bear a son, </a:t>
            </a:r>
            <a:r>
              <a:rPr lang="en-GB" sz="2400" b="1" dirty="0">
                <a:solidFill>
                  <a:srgbClr val="000000"/>
                </a:solidFill>
                <a:latin typeface="Arial" panose="020B0604020202020204" pitchFamily="34" charset="0"/>
                <a:cs typeface="Arial" panose="020B0604020202020204" pitchFamily="34" charset="0"/>
              </a:rPr>
              <a:t>and you will call him Jesus</a:t>
            </a:r>
            <a:r>
              <a:rPr lang="en-GB" sz="1500" b="0" i="0" dirty="0">
                <a:solidFill>
                  <a:srgbClr val="000000"/>
                </a:solidFill>
                <a:effectLst/>
                <a:latin typeface="Arial" panose="020B0604020202020204" pitchFamily="34" charset="0"/>
                <a:cs typeface="Arial" panose="020B0604020202020204" pitchFamily="34" charset="0"/>
              </a:rPr>
              <a:t>, for he will save his people from their sins.” </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19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many names&#10;&#10;Description automatically generated">
            <a:extLst>
              <a:ext uri="{FF2B5EF4-FFF2-40B4-BE49-F238E27FC236}">
                <a16:creationId xmlns:a16="http://schemas.microsoft.com/office/drawing/2014/main" id="{6EAFDD94-6AE0-0E83-F0FC-65973EF10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2" y="123824"/>
            <a:ext cx="5051893" cy="6610349"/>
          </a:xfrm>
        </p:spPr>
      </p:pic>
      <p:sp>
        <p:nvSpPr>
          <p:cNvPr id="8" name="TextBox 7">
            <a:extLst>
              <a:ext uri="{FF2B5EF4-FFF2-40B4-BE49-F238E27FC236}">
                <a16:creationId xmlns:a16="http://schemas.microsoft.com/office/drawing/2014/main" id="{E03C20B7-1D5D-B08C-108B-872ABACAA99B}"/>
              </a:ext>
            </a:extLst>
          </p:cNvPr>
          <p:cNvSpPr txBox="1"/>
          <p:nvPr/>
        </p:nvSpPr>
        <p:spPr>
          <a:xfrm>
            <a:off x="990601" y="485775"/>
            <a:ext cx="4800598"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hlinkClick r:id="rId4"/>
              </a:rPr>
              <a:t>https://en.wikipedia.org/wiki/Kings_of_Israel_and_Judah#/media/File:Genealogy_of_the_kings_of_Israel_and_Judah.svg</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E55A01D-E245-8D0D-D011-9F4ACA328541}"/>
              </a:ext>
            </a:extLst>
          </p:cNvPr>
          <p:cNvSpPr txBox="1"/>
          <p:nvPr/>
        </p:nvSpPr>
        <p:spPr>
          <a:xfrm>
            <a:off x="927497" y="2411194"/>
            <a:ext cx="5148261" cy="707886"/>
          </a:xfrm>
          <a:prstGeom prst="rect">
            <a:avLst/>
          </a:prstGeom>
          <a:noFill/>
        </p:spPr>
        <p:txBody>
          <a:bodyPr wrap="square" rtlCol="0">
            <a:spAutoFit/>
          </a:bodyPr>
          <a:lstStyle/>
          <a:p>
            <a:r>
              <a:rPr lang="en-GB" sz="2000" b="0" i="0" dirty="0">
                <a:solidFill>
                  <a:srgbClr val="000000"/>
                </a:solidFill>
                <a:effectLst/>
                <a:latin typeface="Arial" panose="020B0604020202020204" pitchFamily="34" charset="0"/>
                <a:cs typeface="Arial" panose="020B0604020202020204" pitchFamily="34" charset="0"/>
              </a:rPr>
              <a:t>1 Chr 3:16 And the sons of Jehoiakim  </a:t>
            </a:r>
            <a:r>
              <a:rPr lang="en-GB" sz="2000" b="0" i="1" dirty="0">
                <a:solidFill>
                  <a:srgbClr val="000000"/>
                </a:solidFill>
                <a:effectLst/>
                <a:latin typeface="Arial" panose="020B0604020202020204" pitchFamily="34" charset="0"/>
                <a:cs typeface="Arial" panose="020B0604020202020204" pitchFamily="34" charset="0"/>
              </a:rPr>
              <a:t>were</a:t>
            </a:r>
            <a:r>
              <a:rPr lang="en-GB" sz="2000" b="0" i="0" dirty="0">
                <a:solidFill>
                  <a:srgbClr val="000000"/>
                </a:solidFill>
                <a:effectLst/>
                <a:latin typeface="Arial" panose="020B0604020202020204" pitchFamily="34" charset="0"/>
                <a:cs typeface="Arial" panose="020B0604020202020204" pitchFamily="34" charset="0"/>
              </a:rPr>
              <a:t> </a:t>
            </a:r>
            <a:r>
              <a:rPr lang="en-GB" sz="2000" b="1" i="0" dirty="0">
                <a:solidFill>
                  <a:srgbClr val="000000"/>
                </a:solidFill>
                <a:effectLst/>
                <a:latin typeface="Arial" panose="020B0604020202020204" pitchFamily="34" charset="0"/>
                <a:cs typeface="Arial" panose="020B0604020202020204" pitchFamily="34" charset="0"/>
              </a:rPr>
              <a:t>Jeconiah</a:t>
            </a:r>
            <a:r>
              <a:rPr lang="en-GB" sz="2000" b="0" i="0" dirty="0">
                <a:solidFill>
                  <a:srgbClr val="000000"/>
                </a:solidFill>
                <a:effectLst/>
                <a:latin typeface="Arial" panose="020B0604020202020204" pitchFamily="34" charset="0"/>
                <a:cs typeface="Arial" panose="020B0604020202020204" pitchFamily="34" charset="0"/>
              </a:rPr>
              <a:t> his son, </a:t>
            </a:r>
            <a:r>
              <a:rPr lang="en-GB" sz="2000" b="0" i="1" dirty="0">
                <a:solidFill>
                  <a:srgbClr val="000000"/>
                </a:solidFill>
                <a:effectLst/>
                <a:latin typeface="Arial" panose="020B0604020202020204" pitchFamily="34" charset="0"/>
                <a:cs typeface="Arial" panose="020B0604020202020204" pitchFamily="34" charset="0"/>
              </a:rPr>
              <a:t>and</a:t>
            </a:r>
            <a:r>
              <a:rPr lang="en-GB" sz="2000" b="0" i="0" dirty="0">
                <a:solidFill>
                  <a:srgbClr val="000000"/>
                </a:solidFill>
                <a:effectLst/>
                <a:latin typeface="Arial" panose="020B0604020202020204" pitchFamily="34" charset="0"/>
                <a:cs typeface="Arial" panose="020B0604020202020204" pitchFamily="34" charset="0"/>
              </a:rPr>
              <a:t> Zedekiah his son.</a:t>
            </a:r>
            <a:r>
              <a:rPr lang="en-GB" sz="2000" dirty="0">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CDBAB8CD-25A1-ED48-A6E8-26B5F780AD41}"/>
              </a:ext>
            </a:extLst>
          </p:cNvPr>
          <p:cNvSpPr txBox="1"/>
          <p:nvPr/>
        </p:nvSpPr>
        <p:spPr>
          <a:xfrm>
            <a:off x="927499" y="3256298"/>
            <a:ext cx="5168502" cy="3477875"/>
          </a:xfrm>
          <a:prstGeom prst="rect">
            <a:avLst/>
          </a:prstGeom>
          <a:noFill/>
        </p:spPr>
        <p:txBody>
          <a:bodyPr wrap="square" rtlCol="0">
            <a:spAutoFit/>
          </a:bodyPr>
          <a:lstStyle/>
          <a:p>
            <a:r>
              <a:rPr lang="en-GB" sz="2000" b="0" i="0" dirty="0">
                <a:solidFill>
                  <a:srgbClr val="000000"/>
                </a:solidFill>
                <a:effectLst/>
                <a:latin typeface="Arial" panose="020B0604020202020204" pitchFamily="34" charset="0"/>
                <a:cs typeface="Arial" panose="020B0604020202020204" pitchFamily="34" charset="0"/>
              </a:rPr>
              <a:t>Jer 22:24 </a:t>
            </a:r>
            <a:r>
              <a:rPr lang="en-GB" sz="2000" b="0" i="1" dirty="0">
                <a:solidFill>
                  <a:srgbClr val="000000"/>
                </a:solidFill>
                <a:effectLst/>
                <a:latin typeface="Arial" panose="020B0604020202020204" pitchFamily="34" charset="0"/>
                <a:cs typeface="Arial" panose="020B0604020202020204" pitchFamily="34" charset="0"/>
              </a:rPr>
              <a:t>As</a:t>
            </a:r>
            <a:r>
              <a:rPr lang="en-GB" sz="2000" b="0" i="0" dirty="0">
                <a:solidFill>
                  <a:srgbClr val="000000"/>
                </a:solidFill>
                <a:effectLst/>
                <a:latin typeface="Arial" panose="020B0604020202020204" pitchFamily="34" charset="0"/>
                <a:cs typeface="Arial" panose="020B0604020202020204" pitchFamily="34" charset="0"/>
              </a:rPr>
              <a:t> I live, says the </a:t>
            </a:r>
            <a:r>
              <a:rPr lang="en-GB" sz="2000" b="0" i="0" cap="small" dirty="0">
                <a:solidFill>
                  <a:srgbClr val="000000"/>
                </a:solidFill>
                <a:effectLst/>
                <a:latin typeface="Arial" panose="020B0604020202020204" pitchFamily="34" charset="0"/>
                <a:cs typeface="Arial" panose="020B0604020202020204" pitchFamily="34" charset="0"/>
              </a:rPr>
              <a:t>Lord</a:t>
            </a:r>
            <a:r>
              <a:rPr lang="en-GB" sz="2000" b="0" i="0" dirty="0">
                <a:solidFill>
                  <a:srgbClr val="000000"/>
                </a:solidFill>
                <a:effectLst/>
                <a:latin typeface="Arial" panose="020B0604020202020204" pitchFamily="34" charset="0"/>
                <a:cs typeface="Arial" panose="020B0604020202020204" pitchFamily="34" charset="0"/>
              </a:rPr>
              <a:t>, even if </a:t>
            </a:r>
            <a:r>
              <a:rPr lang="en-GB" sz="2000" b="1" i="0" dirty="0" err="1">
                <a:solidFill>
                  <a:srgbClr val="000000"/>
                </a:solidFill>
                <a:effectLst/>
                <a:latin typeface="Arial" panose="020B0604020202020204" pitchFamily="34" charset="0"/>
                <a:cs typeface="Arial" panose="020B0604020202020204" pitchFamily="34" charset="0"/>
              </a:rPr>
              <a:t>Coniah</a:t>
            </a:r>
            <a:r>
              <a:rPr lang="en-GB" sz="2000" b="0" i="0" dirty="0">
                <a:solidFill>
                  <a:srgbClr val="000000"/>
                </a:solidFill>
                <a:effectLst/>
                <a:latin typeface="Arial" panose="020B0604020202020204" pitchFamily="34" charset="0"/>
                <a:cs typeface="Arial" panose="020B0604020202020204" pitchFamily="34" charset="0"/>
              </a:rPr>
              <a:t> the son of Jehoiakim, the king of Judah, were a signet on my right hand, I would still pluck you off it. … </a:t>
            </a:r>
            <a:r>
              <a:rPr lang="en-GB" sz="2000" b="0" i="0" baseline="30000" dirty="0">
                <a:solidFill>
                  <a:srgbClr val="000000"/>
                </a:solidFill>
                <a:effectLst/>
                <a:latin typeface="Arial" panose="020B0604020202020204" pitchFamily="34" charset="0"/>
                <a:cs typeface="Arial" panose="020B0604020202020204" pitchFamily="34" charset="0"/>
              </a:rPr>
              <a:t>30</a:t>
            </a:r>
            <a:r>
              <a:rPr lang="en-GB" sz="2000" b="0" i="0" dirty="0">
                <a:solidFill>
                  <a:srgbClr val="000000"/>
                </a:solidFill>
                <a:effectLst/>
                <a:latin typeface="Arial" panose="020B0604020202020204" pitchFamily="34" charset="0"/>
                <a:cs typeface="Arial" panose="020B0604020202020204" pitchFamily="34" charset="0"/>
              </a:rPr>
              <a:t>This </a:t>
            </a:r>
            <a:r>
              <a:rPr lang="en-GB" sz="2000" b="0" i="1" dirty="0">
                <a:solidFill>
                  <a:srgbClr val="000000"/>
                </a:solidFill>
                <a:effectLst/>
                <a:latin typeface="Arial" panose="020B0604020202020204" pitchFamily="34" charset="0"/>
                <a:cs typeface="Arial" panose="020B0604020202020204" pitchFamily="34" charset="0"/>
              </a:rPr>
              <a:t>is what</a:t>
            </a:r>
            <a:r>
              <a:rPr lang="en-GB" sz="2000" b="0" i="0" dirty="0">
                <a:solidFill>
                  <a:srgbClr val="000000"/>
                </a:solidFill>
                <a:effectLst/>
                <a:latin typeface="Arial" panose="020B0604020202020204" pitchFamily="34" charset="0"/>
                <a:cs typeface="Arial" panose="020B0604020202020204" pitchFamily="34" charset="0"/>
              </a:rPr>
              <a:t> the </a:t>
            </a:r>
            <a:r>
              <a:rPr lang="en-GB" sz="2000" b="0" i="0" cap="small" dirty="0">
                <a:solidFill>
                  <a:srgbClr val="000000"/>
                </a:solidFill>
                <a:effectLst/>
                <a:latin typeface="Arial" panose="020B0604020202020204" pitchFamily="34" charset="0"/>
                <a:cs typeface="Arial" panose="020B0604020202020204" pitchFamily="34" charset="0"/>
              </a:rPr>
              <a:t>Lord</a:t>
            </a:r>
            <a:r>
              <a:rPr lang="en-GB" sz="2000" b="0" i="0" dirty="0">
                <a:solidFill>
                  <a:srgbClr val="000000"/>
                </a:solidFill>
                <a:effectLst/>
                <a:latin typeface="Arial" panose="020B0604020202020204" pitchFamily="34" charset="0"/>
                <a:cs typeface="Arial" panose="020B0604020202020204" pitchFamily="34" charset="0"/>
              </a:rPr>
              <a:t> says:</a:t>
            </a:r>
          </a:p>
          <a:p>
            <a:pPr algn="l"/>
            <a:r>
              <a:rPr lang="en-GB" sz="2000" b="0" i="0" dirty="0">
                <a:solidFill>
                  <a:srgbClr val="000000"/>
                </a:solidFill>
                <a:effectLst/>
                <a:latin typeface="Arial" panose="020B0604020202020204" pitchFamily="34" charset="0"/>
                <a:cs typeface="Arial" panose="020B0604020202020204" pitchFamily="34" charset="0"/>
              </a:rPr>
              <a:t>«Record this man </a:t>
            </a:r>
            <a:r>
              <a:rPr lang="en-GB" sz="2000" b="0" i="1" dirty="0">
                <a:solidFill>
                  <a:srgbClr val="000000"/>
                </a:solidFill>
                <a:effectLst/>
                <a:latin typeface="Arial" panose="020B0604020202020204" pitchFamily="34" charset="0"/>
                <a:cs typeface="Arial" panose="020B0604020202020204" pitchFamily="34" charset="0"/>
              </a:rPr>
              <a:t>as</a:t>
            </a:r>
            <a:r>
              <a:rPr lang="en-GB" sz="2000" b="0" i="0" dirty="0">
                <a:solidFill>
                  <a:srgbClr val="000000"/>
                </a:solidFill>
                <a:effectLst/>
                <a:latin typeface="Arial" panose="020B0604020202020204" pitchFamily="34" charset="0"/>
                <a:cs typeface="Arial" panose="020B0604020202020204" pitchFamily="34" charset="0"/>
              </a:rPr>
              <a:t> childless</a:t>
            </a:r>
          </a:p>
          <a:p>
            <a:pPr algn="l"/>
            <a:r>
              <a:rPr lang="en-GB" sz="2000" b="0" i="0" dirty="0">
                <a:solidFill>
                  <a:srgbClr val="000000"/>
                </a:solidFill>
                <a:effectLst/>
                <a:latin typeface="Arial" panose="020B0604020202020204" pitchFamily="34" charset="0"/>
                <a:cs typeface="Arial" panose="020B0604020202020204" pitchFamily="34" charset="0"/>
              </a:rPr>
              <a:t>– A man </a:t>
            </a:r>
            <a:r>
              <a:rPr lang="en-GB" sz="2000" b="0" i="1" dirty="0">
                <a:solidFill>
                  <a:srgbClr val="000000"/>
                </a:solidFill>
                <a:effectLst/>
                <a:latin typeface="Arial" panose="020B0604020202020204" pitchFamily="34" charset="0"/>
                <a:cs typeface="Arial" panose="020B0604020202020204" pitchFamily="34" charset="0"/>
              </a:rPr>
              <a:t>who</a:t>
            </a:r>
            <a:r>
              <a:rPr lang="en-GB" sz="2000" b="0" i="0" dirty="0">
                <a:solidFill>
                  <a:srgbClr val="000000"/>
                </a:solidFill>
                <a:effectLst/>
                <a:latin typeface="Arial" panose="020B0604020202020204" pitchFamily="34" charset="0"/>
                <a:cs typeface="Arial" panose="020B0604020202020204" pitchFamily="34" charset="0"/>
              </a:rPr>
              <a:t> will not prosper in his days –</a:t>
            </a:r>
          </a:p>
          <a:p>
            <a:pPr algn="l"/>
            <a:r>
              <a:rPr lang="en-GB" sz="2000" b="0" i="0" dirty="0">
                <a:solidFill>
                  <a:srgbClr val="000000"/>
                </a:solidFill>
                <a:effectLst/>
                <a:latin typeface="Arial" panose="020B0604020202020204" pitchFamily="34" charset="0"/>
                <a:cs typeface="Arial" panose="020B0604020202020204" pitchFamily="34" charset="0"/>
              </a:rPr>
              <a:t>For none of his seed will prosper,</a:t>
            </a:r>
          </a:p>
          <a:p>
            <a:pPr algn="l"/>
            <a:r>
              <a:rPr lang="en-GB" sz="2000" b="0" i="1" dirty="0">
                <a:solidFill>
                  <a:srgbClr val="000000"/>
                </a:solidFill>
                <a:effectLst/>
                <a:latin typeface="Arial" panose="020B0604020202020204" pitchFamily="34" charset="0"/>
                <a:cs typeface="Arial" panose="020B0604020202020204" pitchFamily="34" charset="0"/>
              </a:rPr>
              <a:t>Neither as</a:t>
            </a:r>
            <a:r>
              <a:rPr lang="en-GB" sz="2000" b="0" i="0" dirty="0">
                <a:solidFill>
                  <a:srgbClr val="000000"/>
                </a:solidFill>
                <a:effectLst/>
                <a:latin typeface="Arial" panose="020B0604020202020204" pitchFamily="34" charset="0"/>
                <a:cs typeface="Arial" panose="020B0604020202020204" pitchFamily="34" charset="0"/>
              </a:rPr>
              <a:t> a man sitting on the throne of David,</a:t>
            </a:r>
          </a:p>
          <a:p>
            <a:pPr algn="l"/>
            <a:r>
              <a:rPr lang="en-GB" sz="2000" b="0" i="0" dirty="0">
                <a:solidFill>
                  <a:srgbClr val="000000"/>
                </a:solidFill>
                <a:effectLst/>
                <a:latin typeface="Arial" panose="020B0604020202020204" pitchFamily="34" charset="0"/>
                <a:cs typeface="Arial" panose="020B0604020202020204" pitchFamily="34" charset="0"/>
              </a:rPr>
              <a:t>Nor a ruler in Judah any more.» ’ ”</a:t>
            </a:r>
          </a:p>
        </p:txBody>
      </p:sp>
      <p:sp>
        <p:nvSpPr>
          <p:cNvPr id="13" name="TextBox 12">
            <a:extLst>
              <a:ext uri="{FF2B5EF4-FFF2-40B4-BE49-F238E27FC236}">
                <a16:creationId xmlns:a16="http://schemas.microsoft.com/office/drawing/2014/main" id="{DF761EFF-5659-EDF6-578B-2369ABF033F7}"/>
              </a:ext>
            </a:extLst>
          </p:cNvPr>
          <p:cNvSpPr txBox="1"/>
          <p:nvPr/>
        </p:nvSpPr>
        <p:spPr>
          <a:xfrm>
            <a:off x="6400802" y="6334063"/>
            <a:ext cx="3522427" cy="400110"/>
          </a:xfrm>
          <a:prstGeom prst="rect">
            <a:avLst/>
          </a:prstGeom>
          <a:noFill/>
        </p:spPr>
        <p:txBody>
          <a:bodyPr wrap="square" rtlCol="0">
            <a:spAutoFit/>
          </a:bodyPr>
          <a:lstStyle/>
          <a:p>
            <a:r>
              <a:rPr lang="en-GB" sz="2000" b="0" i="0" dirty="0" err="1">
                <a:solidFill>
                  <a:srgbClr val="000000"/>
                </a:solidFill>
                <a:effectLst/>
                <a:latin typeface="Times New Roman" panose="02020603050405020304" pitchFamily="18" charset="0"/>
              </a:rPr>
              <a:t>Jehoachin</a:t>
            </a:r>
            <a:r>
              <a:rPr lang="en-GB" sz="2000" b="0" i="0" dirty="0">
                <a:solidFill>
                  <a:srgbClr val="000000"/>
                </a:solidFill>
                <a:effectLst/>
                <a:latin typeface="Times New Roman" panose="02020603050405020304" pitchFamily="18" charset="0"/>
              </a:rPr>
              <a:t> = Jeconiah = </a:t>
            </a:r>
            <a:r>
              <a:rPr lang="en-GB" sz="2000" b="0" i="0" dirty="0" err="1">
                <a:solidFill>
                  <a:srgbClr val="000000"/>
                </a:solidFill>
                <a:effectLst/>
                <a:latin typeface="Times New Roman" panose="02020603050405020304" pitchFamily="18" charset="0"/>
              </a:rPr>
              <a:t>Coniah</a:t>
            </a:r>
            <a:endParaRPr lang="en-GB" sz="2000" dirty="0"/>
          </a:p>
        </p:txBody>
      </p:sp>
      <p:sp>
        <p:nvSpPr>
          <p:cNvPr id="14" name="TextBox 13">
            <a:extLst>
              <a:ext uri="{FF2B5EF4-FFF2-40B4-BE49-F238E27FC236}">
                <a16:creationId xmlns:a16="http://schemas.microsoft.com/office/drawing/2014/main" id="{A10538BA-C8D5-C18B-650E-809F7E7EEB3D}"/>
              </a:ext>
            </a:extLst>
          </p:cNvPr>
          <p:cNvSpPr txBox="1"/>
          <p:nvPr/>
        </p:nvSpPr>
        <p:spPr>
          <a:xfrm>
            <a:off x="990601" y="1510040"/>
            <a:ext cx="5410201" cy="707886"/>
          </a:xfrm>
          <a:prstGeom prst="rect">
            <a:avLst/>
          </a:prstGeom>
          <a:noFill/>
        </p:spPr>
        <p:txBody>
          <a:bodyPr wrap="square" rtlCol="0">
            <a:spAutoFit/>
          </a:bodyPr>
          <a:lstStyle/>
          <a:p>
            <a:r>
              <a:rPr lang="en-GB" sz="2000" b="0" i="0" dirty="0">
                <a:solidFill>
                  <a:srgbClr val="000000"/>
                </a:solidFill>
                <a:effectLst/>
                <a:latin typeface="Arial" panose="020B0604020202020204" pitchFamily="34" charset="0"/>
                <a:cs typeface="Arial" panose="020B0604020202020204" pitchFamily="34" charset="0"/>
              </a:rPr>
              <a:t>2 Ki 24:6 And Jehoiakim lay with his fathers, and </a:t>
            </a:r>
            <a:r>
              <a:rPr lang="en-GB" sz="2000" b="1" i="0" dirty="0">
                <a:solidFill>
                  <a:srgbClr val="000000"/>
                </a:solidFill>
                <a:effectLst/>
                <a:latin typeface="Arial" panose="020B0604020202020204" pitchFamily="34" charset="0"/>
                <a:cs typeface="Arial" panose="020B0604020202020204" pitchFamily="34" charset="0"/>
              </a:rPr>
              <a:t>Jehoiachin</a:t>
            </a:r>
            <a:r>
              <a:rPr lang="en-GB" sz="2000" b="0" i="0" dirty="0">
                <a:solidFill>
                  <a:srgbClr val="000000"/>
                </a:solidFill>
                <a:effectLst/>
                <a:latin typeface="Arial" panose="020B0604020202020204" pitchFamily="34" charset="0"/>
                <a:cs typeface="Arial" panose="020B0604020202020204" pitchFamily="34" charset="0"/>
              </a:rPr>
              <a:t> his son reigned in his place.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54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E8E0-78E5-98A5-E893-C67BBDEED7CD}"/>
              </a:ext>
            </a:extLst>
          </p:cNvPr>
          <p:cNvSpPr>
            <a:spLocks noGrp="1"/>
          </p:cNvSpPr>
          <p:nvPr>
            <p:ph type="title"/>
          </p:nvPr>
        </p:nvSpPr>
        <p:spPr/>
        <p:txBody>
          <a:bodyPr/>
          <a:lstStyle/>
          <a:p>
            <a:pPr algn="ctr"/>
            <a:r>
              <a:rPr lang="en-GB" dirty="0"/>
              <a:t>Some Christmas Card Favourite Verses</a:t>
            </a:r>
          </a:p>
        </p:txBody>
      </p:sp>
      <p:sp>
        <p:nvSpPr>
          <p:cNvPr id="3" name="Content Placeholder 2">
            <a:extLst>
              <a:ext uri="{FF2B5EF4-FFF2-40B4-BE49-F238E27FC236}">
                <a16:creationId xmlns:a16="http://schemas.microsoft.com/office/drawing/2014/main" id="{2FA02A94-6BD8-D9E3-619D-6F8F67893146}"/>
              </a:ext>
            </a:extLst>
          </p:cNvPr>
          <p:cNvSpPr>
            <a:spLocks noGrp="1"/>
          </p:cNvSpPr>
          <p:nvPr>
            <p:ph idx="1"/>
          </p:nvPr>
        </p:nvSpPr>
        <p:spPr/>
        <p:txBody>
          <a:bodyPr/>
          <a:lstStyle/>
          <a:p>
            <a:pPr marL="0" indent="0" algn="l">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Isaiah 9:6 (Alluded to in </a:t>
            </a:r>
            <a:r>
              <a:rPr lang="en-GB" b="1" i="0" dirty="0">
                <a:solidFill>
                  <a:srgbClr val="000000"/>
                </a:solidFill>
                <a:effectLst/>
                <a:latin typeface="Arial" panose="020B0604020202020204" pitchFamily="34" charset="0"/>
                <a:cs typeface="Arial" panose="020B0604020202020204" pitchFamily="34" charset="0"/>
              </a:rPr>
              <a:t>Lk 2:11</a:t>
            </a:r>
            <a:r>
              <a:rPr lang="en-GB" b="0" i="0" dirty="0">
                <a:solidFill>
                  <a:srgbClr val="000000"/>
                </a:solidFill>
                <a:effectLst/>
                <a:latin typeface="Arial" panose="020B0604020202020204" pitchFamily="34" charset="0"/>
                <a:cs typeface="Arial" panose="020B0604020202020204" pitchFamily="34" charset="0"/>
              </a:rPr>
              <a:t>.)</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For </a:t>
            </a:r>
            <a:r>
              <a:rPr lang="en-GB" b="1" i="0" dirty="0">
                <a:solidFill>
                  <a:srgbClr val="000000"/>
                </a:solidFill>
                <a:effectLst/>
                <a:latin typeface="Arial" panose="020B0604020202020204" pitchFamily="34" charset="0"/>
                <a:cs typeface="Arial" panose="020B0604020202020204" pitchFamily="34" charset="0"/>
              </a:rPr>
              <a:t>a child is to be born for us</a:t>
            </a:r>
            <a:r>
              <a:rPr lang="en-GB" b="0" i="0" dirty="0">
                <a:solidFill>
                  <a:srgbClr val="000000"/>
                </a:solidFill>
                <a:effectLst/>
                <a:latin typeface="Arial" panose="020B0604020202020204" pitchFamily="34" charset="0"/>
                <a:cs typeface="Arial" panose="020B0604020202020204" pitchFamily="34" charset="0"/>
              </a:rPr>
              <a:t>,</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A son is to be given to us,</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And he will shoulder government,</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And he will be called Wonderful, Counsellor,</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Mighty </a:t>
            </a:r>
            <a:r>
              <a:rPr lang="en-GB" b="0" i="0" cap="all" dirty="0">
                <a:solidFill>
                  <a:srgbClr val="000000"/>
                </a:solidFill>
                <a:effectLst/>
                <a:latin typeface="Arial" panose="020B0604020202020204" pitchFamily="34" charset="0"/>
                <a:cs typeface="Arial" panose="020B0604020202020204" pitchFamily="34" charset="0"/>
              </a:rPr>
              <a:t>God</a:t>
            </a:r>
            <a:r>
              <a:rPr lang="en-GB" b="0" i="0" dirty="0">
                <a:solidFill>
                  <a:srgbClr val="000000"/>
                </a:solidFill>
                <a:effectLst/>
                <a:latin typeface="Arial" panose="020B0604020202020204" pitchFamily="34" charset="0"/>
                <a:cs typeface="Arial" panose="020B0604020202020204" pitchFamily="34" charset="0"/>
              </a:rPr>
              <a:t>, Father of Perpetuity,</a:t>
            </a:r>
          </a:p>
          <a:p>
            <a:pPr marL="457200" lvl="1" indent="0">
              <a:lnSpc>
                <a:spcPct val="100000"/>
              </a:lnSpc>
              <a:spcBef>
                <a:spcPts val="0"/>
              </a:spcBef>
              <a:buNone/>
            </a:pPr>
            <a:r>
              <a:rPr lang="en-GB" b="0" i="0" dirty="0">
                <a:solidFill>
                  <a:srgbClr val="000000"/>
                </a:solidFill>
                <a:effectLst/>
                <a:latin typeface="Arial" panose="020B0604020202020204" pitchFamily="34" charset="0"/>
                <a:cs typeface="Arial" panose="020B0604020202020204" pitchFamily="34" charset="0"/>
              </a:rPr>
              <a:t>Prince of Peace.</a:t>
            </a:r>
          </a:p>
          <a:p>
            <a:endParaRPr lang="en-GB" dirty="0"/>
          </a:p>
        </p:txBody>
      </p:sp>
    </p:spTree>
    <p:extLst>
      <p:ext uri="{BB962C8B-B14F-4D97-AF65-F5344CB8AC3E}">
        <p14:creationId xmlns:p14="http://schemas.microsoft.com/office/powerpoint/2010/main" val="234476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7BF6-EE13-56FB-26DA-58D18B9A3367}"/>
              </a:ext>
            </a:extLst>
          </p:cNvPr>
          <p:cNvSpPr>
            <a:spLocks noGrp="1"/>
          </p:cNvSpPr>
          <p:nvPr>
            <p:ph type="title"/>
          </p:nvPr>
        </p:nvSpPr>
        <p:spPr/>
        <p:txBody>
          <a:bodyPr/>
          <a:lstStyle/>
          <a:p>
            <a:pPr algn="ctr"/>
            <a:r>
              <a:rPr lang="en-GB" dirty="0"/>
              <a:t>The Genealogy of “Jesus” via Mary</a:t>
            </a:r>
            <a:br>
              <a:rPr lang="en-GB" dirty="0"/>
            </a:br>
            <a:r>
              <a:rPr lang="en-GB" sz="3200" dirty="0"/>
              <a:t>Luke 3:23-3:38</a:t>
            </a:r>
          </a:p>
        </p:txBody>
      </p:sp>
      <p:sp>
        <p:nvSpPr>
          <p:cNvPr id="3" name="Content Placeholder 2">
            <a:extLst>
              <a:ext uri="{FF2B5EF4-FFF2-40B4-BE49-F238E27FC236}">
                <a16:creationId xmlns:a16="http://schemas.microsoft.com/office/drawing/2014/main" id="{ABB7CC79-F0D0-590D-DACC-474047FC3CA6}"/>
              </a:ext>
            </a:extLst>
          </p:cNvPr>
          <p:cNvSpPr>
            <a:spLocks noGrp="1"/>
          </p:cNvSpPr>
          <p:nvPr>
            <p:ph idx="1"/>
          </p:nvPr>
        </p:nvSpPr>
        <p:spPr/>
        <p:txBody>
          <a:bodyPr/>
          <a:lstStyle/>
          <a:p>
            <a:r>
              <a:rPr lang="en-GB" b="1" i="0" baseline="30000" dirty="0">
                <a:solidFill>
                  <a:srgbClr val="FF0000"/>
                </a:solidFill>
                <a:effectLst/>
                <a:latin typeface="Arial" panose="020B0604020202020204" pitchFamily="34" charset="0"/>
                <a:cs typeface="Arial" panose="020B0604020202020204" pitchFamily="34" charset="0"/>
              </a:rPr>
              <a:t>23</a:t>
            </a:r>
            <a:r>
              <a:rPr lang="en-GB" b="0" i="0" dirty="0">
                <a:solidFill>
                  <a:srgbClr val="000000"/>
                </a:solidFill>
                <a:effectLst/>
                <a:latin typeface="Arial" panose="020B0604020202020204" pitchFamily="34" charset="0"/>
                <a:cs typeface="Arial" panose="020B0604020202020204" pitchFamily="34" charset="0"/>
              </a:rPr>
              <a:t>Now Jesus himself was about thirty years </a:t>
            </a:r>
            <a:r>
              <a:rPr lang="en-GB" b="0" i="1" dirty="0">
                <a:solidFill>
                  <a:srgbClr val="000000"/>
                </a:solidFill>
                <a:effectLst/>
                <a:latin typeface="Arial" panose="020B0604020202020204" pitchFamily="34" charset="0"/>
                <a:cs typeface="Arial" panose="020B0604020202020204" pitchFamily="34" charset="0"/>
              </a:rPr>
              <a:t>old</a:t>
            </a:r>
            <a:r>
              <a:rPr lang="en-GB" b="0" i="0" dirty="0">
                <a:solidFill>
                  <a:srgbClr val="000000"/>
                </a:solidFill>
                <a:effectLst/>
                <a:latin typeface="Arial" panose="020B0604020202020204" pitchFamily="34" charset="0"/>
                <a:cs typeface="Arial" panose="020B0604020202020204" pitchFamily="34" charset="0"/>
              </a:rPr>
              <a:t>, beginning </a:t>
            </a:r>
            <a:r>
              <a:rPr lang="en-GB" b="0" i="1" dirty="0">
                <a:solidFill>
                  <a:srgbClr val="000000"/>
                </a:solidFill>
                <a:effectLst/>
                <a:latin typeface="Arial" panose="020B0604020202020204" pitchFamily="34" charset="0"/>
                <a:cs typeface="Arial" panose="020B0604020202020204" pitchFamily="34" charset="0"/>
              </a:rPr>
              <a:t>his ministry</a:t>
            </a:r>
            <a:r>
              <a:rPr lang="en-GB" b="0" i="0" dirty="0">
                <a:solidFill>
                  <a:srgbClr val="000000"/>
                </a:solidFill>
                <a:effectLst/>
                <a:latin typeface="Arial" panose="020B0604020202020204" pitchFamily="34" charset="0"/>
                <a:cs typeface="Arial" panose="020B0604020202020204" pitchFamily="34" charset="0"/>
              </a:rPr>
              <a:t>, being, as was reckoned by law,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son</a:t>
            </a:r>
            <a:r>
              <a:rPr lang="en-GB" b="0" i="1" dirty="0">
                <a:solidFill>
                  <a:srgbClr val="000000"/>
                </a:solidFill>
                <a:effectLst/>
                <a:latin typeface="Arial" panose="020B0604020202020204" pitchFamily="34" charset="0"/>
                <a:cs typeface="Arial" panose="020B0604020202020204" pitchFamily="34" charset="0"/>
              </a:rPr>
              <a:t>-in-law</a:t>
            </a:r>
            <a:r>
              <a:rPr lang="en-GB" b="0" i="0" dirty="0">
                <a:solidFill>
                  <a:srgbClr val="000000"/>
                </a:solidFill>
                <a:effectLst/>
                <a:latin typeface="Arial" panose="020B0604020202020204" pitchFamily="34" charset="0"/>
                <a:cs typeface="Arial" panose="020B0604020202020204" pitchFamily="34" charset="0"/>
              </a:rPr>
              <a:t> of Joseph,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son-in-law</a:t>
            </a:r>
            <a:r>
              <a:rPr lang="en-GB" b="0" i="0" dirty="0">
                <a:solidFill>
                  <a:srgbClr val="000000"/>
                </a:solidFill>
                <a:effectLst/>
                <a:latin typeface="Arial" panose="020B0604020202020204" pitchFamily="34" charset="0"/>
                <a:cs typeface="Arial" panose="020B0604020202020204" pitchFamily="34" charset="0"/>
              </a:rPr>
              <a:t> of Heli, </a:t>
            </a:r>
            <a:r>
              <a:rPr lang="en-GB" b="1" i="0" baseline="30000" dirty="0">
                <a:solidFill>
                  <a:srgbClr val="FF0000"/>
                </a:solidFill>
                <a:effectLst/>
                <a:latin typeface="Arial" panose="020B0604020202020204" pitchFamily="34" charset="0"/>
                <a:cs typeface="Arial" panose="020B0604020202020204" pitchFamily="34" charset="0"/>
              </a:rPr>
              <a:t>24</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a:t>
            </a:r>
            <a:r>
              <a:rPr lang="en-GB" b="0" i="0" dirty="0" err="1">
                <a:solidFill>
                  <a:srgbClr val="000000"/>
                </a:solidFill>
                <a:effectLst/>
                <a:latin typeface="Arial" panose="020B0604020202020204" pitchFamily="34" charset="0"/>
                <a:cs typeface="Arial" panose="020B0604020202020204" pitchFamily="34" charset="0"/>
              </a:rPr>
              <a:t>Mattath</a:t>
            </a:r>
            <a:r>
              <a:rPr lang="en-GB" b="0" i="0" dirty="0">
                <a:solidFill>
                  <a:srgbClr val="000000"/>
                </a:solidFill>
                <a:effectLst/>
                <a:latin typeface="Arial" panose="020B0604020202020204" pitchFamily="34" charset="0"/>
                <a:cs typeface="Arial" panose="020B0604020202020204" pitchFamily="34" charset="0"/>
              </a:rPr>
              <a:t>,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Levi,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a:t>
            </a:r>
            <a:r>
              <a:rPr lang="en-GB" b="0" i="0" dirty="0" err="1">
                <a:solidFill>
                  <a:srgbClr val="000000"/>
                </a:solidFill>
                <a:effectLst/>
                <a:latin typeface="Arial" panose="020B0604020202020204" pitchFamily="34" charset="0"/>
                <a:cs typeface="Arial" panose="020B0604020202020204" pitchFamily="34" charset="0"/>
              </a:rPr>
              <a:t>Melchi</a:t>
            </a:r>
            <a:r>
              <a:rPr lang="en-GB" b="0" i="0" dirty="0">
                <a:solidFill>
                  <a:srgbClr val="000000"/>
                </a:solidFill>
                <a:effectLst/>
                <a:latin typeface="Arial" panose="020B0604020202020204" pitchFamily="34" charset="0"/>
                <a:cs typeface="Arial" panose="020B0604020202020204" pitchFamily="34" charset="0"/>
              </a:rPr>
              <a:t>,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Janna, </a:t>
            </a:r>
            <a:r>
              <a:rPr lang="en-GB" b="0" i="1" dirty="0">
                <a:solidFill>
                  <a:srgbClr val="000000"/>
                </a:solidFill>
                <a:effectLst/>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79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 Box 1">
            <a:extLst>
              <a:ext uri="{FF2B5EF4-FFF2-40B4-BE49-F238E27FC236}">
                <a16:creationId xmlns:a16="http://schemas.microsoft.com/office/drawing/2014/main" id="{657FF33F-5DC7-B6BC-E6AE-69EDA05ECB62}"/>
              </a:ext>
            </a:extLst>
          </p:cNvPr>
          <p:cNvSpPr txBox="1"/>
          <p:nvPr/>
        </p:nvSpPr>
        <p:spPr>
          <a:xfrm>
            <a:off x="3825240" y="5159036"/>
            <a:ext cx="1348105"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Joseph</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3" name="Text Box 1">
            <a:extLst>
              <a:ext uri="{FF2B5EF4-FFF2-40B4-BE49-F238E27FC236}">
                <a16:creationId xmlns:a16="http://schemas.microsoft.com/office/drawing/2014/main" id="{210AAFF3-5CBE-A359-F93F-C337C52E1888}"/>
              </a:ext>
            </a:extLst>
          </p:cNvPr>
          <p:cNvSpPr txBox="1"/>
          <p:nvPr/>
        </p:nvSpPr>
        <p:spPr>
          <a:xfrm>
            <a:off x="7202805" y="5126652"/>
            <a:ext cx="1104265"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Mary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FB02A12C-084D-829E-7A3B-B401B7949301}"/>
              </a:ext>
            </a:extLst>
          </p:cNvPr>
          <p:cNvCxnSpPr/>
          <p:nvPr/>
        </p:nvCxnSpPr>
        <p:spPr>
          <a:xfrm flipV="1">
            <a:off x="5173980" y="5306991"/>
            <a:ext cx="2028825" cy="3937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907100D-F32A-95C4-1850-53660700D907}"/>
              </a:ext>
            </a:extLst>
          </p:cNvPr>
          <p:cNvCxnSpPr>
            <a:cxnSpLocks/>
            <a:stCxn id="83" idx="2"/>
          </p:cNvCxnSpPr>
          <p:nvPr/>
        </p:nvCxnSpPr>
        <p:spPr>
          <a:xfrm flipH="1">
            <a:off x="7754937" y="5556547"/>
            <a:ext cx="1" cy="55083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86" name="Text Box 1">
            <a:extLst>
              <a:ext uri="{FF2B5EF4-FFF2-40B4-BE49-F238E27FC236}">
                <a16:creationId xmlns:a16="http://schemas.microsoft.com/office/drawing/2014/main" id="{B529D930-D4D5-2034-072B-B3374F905C99}"/>
              </a:ext>
            </a:extLst>
          </p:cNvPr>
          <p:cNvSpPr txBox="1"/>
          <p:nvPr/>
        </p:nvSpPr>
        <p:spPr>
          <a:xfrm>
            <a:off x="6605270" y="6055660"/>
            <a:ext cx="2835052"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(The Lord) Jesus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87" name="Straight Connector 86">
            <a:extLst>
              <a:ext uri="{FF2B5EF4-FFF2-40B4-BE49-F238E27FC236}">
                <a16:creationId xmlns:a16="http://schemas.microsoft.com/office/drawing/2014/main" id="{81478C24-E8FE-DA17-5143-F3E7053B14BE}"/>
              </a:ext>
            </a:extLst>
          </p:cNvPr>
          <p:cNvCxnSpPr/>
          <p:nvPr/>
        </p:nvCxnSpPr>
        <p:spPr>
          <a:xfrm>
            <a:off x="7776210" y="4475776"/>
            <a:ext cx="0" cy="64706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88" name="Text Box 1">
            <a:extLst>
              <a:ext uri="{FF2B5EF4-FFF2-40B4-BE49-F238E27FC236}">
                <a16:creationId xmlns:a16="http://schemas.microsoft.com/office/drawing/2014/main" id="{713DEB5C-EB47-A582-96CB-6E64D158FC89}"/>
              </a:ext>
            </a:extLst>
          </p:cNvPr>
          <p:cNvSpPr txBox="1"/>
          <p:nvPr/>
        </p:nvSpPr>
        <p:spPr>
          <a:xfrm>
            <a:off x="6484620" y="4285276"/>
            <a:ext cx="89916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Heli</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9" name="Text Box 1">
            <a:extLst>
              <a:ext uri="{FF2B5EF4-FFF2-40B4-BE49-F238E27FC236}">
                <a16:creationId xmlns:a16="http://schemas.microsoft.com/office/drawing/2014/main" id="{05055E42-24DD-FB04-8440-C358133390AF}"/>
              </a:ext>
            </a:extLst>
          </p:cNvPr>
          <p:cNvSpPr txBox="1"/>
          <p:nvPr/>
        </p:nvSpPr>
        <p:spPr>
          <a:xfrm>
            <a:off x="8119109" y="4245588"/>
            <a:ext cx="91567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i="1" kern="100" dirty="0">
                <a:effectLst/>
                <a:latin typeface="Arial" panose="020B0604020202020204" pitchFamily="34" charset="0"/>
                <a:ea typeface="Aptos" panose="020B0004020202020204" pitchFamily="34" charset="0"/>
                <a:cs typeface="Arial" panose="020B0604020202020204" pitchFamily="34" charset="0"/>
              </a:rPr>
              <a:t>wife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94" name="Straight Connector 93">
            <a:extLst>
              <a:ext uri="{FF2B5EF4-FFF2-40B4-BE49-F238E27FC236}">
                <a16:creationId xmlns:a16="http://schemas.microsoft.com/office/drawing/2014/main" id="{77F272A4-2F86-B21A-2807-FF574B0F0DCC}"/>
              </a:ext>
            </a:extLst>
          </p:cNvPr>
          <p:cNvCxnSpPr/>
          <p:nvPr/>
        </p:nvCxnSpPr>
        <p:spPr>
          <a:xfrm>
            <a:off x="7384415" y="4473236"/>
            <a:ext cx="746125" cy="190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96" name="Text Box 1">
            <a:extLst>
              <a:ext uri="{FF2B5EF4-FFF2-40B4-BE49-F238E27FC236}">
                <a16:creationId xmlns:a16="http://schemas.microsoft.com/office/drawing/2014/main" id="{8E5CEF26-6949-591D-CDA0-40F70CFECA2F}"/>
              </a:ext>
            </a:extLst>
          </p:cNvPr>
          <p:cNvSpPr txBox="1"/>
          <p:nvPr/>
        </p:nvSpPr>
        <p:spPr>
          <a:xfrm>
            <a:off x="5711825" y="5317786"/>
            <a:ext cx="893445" cy="375285"/>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i="1" kern="100" dirty="0">
                <a:effectLst/>
                <a:latin typeface="Aptos" panose="020B0004020202020204" pitchFamily="34" charset="0"/>
                <a:ea typeface="Aptos" panose="020B0004020202020204" pitchFamily="34" charset="0"/>
                <a:cs typeface="Arial" panose="020B0604020202020204" pitchFamily="34" charset="0"/>
              </a:rPr>
              <a:t>by law</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97" name="Text Box 1">
            <a:extLst>
              <a:ext uri="{FF2B5EF4-FFF2-40B4-BE49-F238E27FC236}">
                <a16:creationId xmlns:a16="http://schemas.microsoft.com/office/drawing/2014/main" id="{06458E78-484E-AF7F-0018-F2A8DAEF70E1}"/>
              </a:ext>
            </a:extLst>
          </p:cNvPr>
          <p:cNvSpPr txBox="1"/>
          <p:nvPr/>
        </p:nvSpPr>
        <p:spPr>
          <a:xfrm>
            <a:off x="1880553" y="1881166"/>
            <a:ext cx="1818005"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Holy Spirit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98" name="Connector: Elbow 97">
            <a:extLst>
              <a:ext uri="{FF2B5EF4-FFF2-40B4-BE49-F238E27FC236}">
                <a16:creationId xmlns:a16="http://schemas.microsoft.com/office/drawing/2014/main" id="{2D862A8F-E880-7938-9601-5BD8084CE233}"/>
              </a:ext>
            </a:extLst>
          </p:cNvPr>
          <p:cNvCxnSpPr>
            <a:cxnSpLocks/>
          </p:cNvCxnSpPr>
          <p:nvPr/>
        </p:nvCxnSpPr>
        <p:spPr>
          <a:xfrm>
            <a:off x="2784158" y="4285276"/>
            <a:ext cx="4418647" cy="899160"/>
          </a:xfrm>
          <a:prstGeom prst="bentConnector3">
            <a:avLst>
              <a:gd name="adj1" fmla="val 64658"/>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D8A0FE7-7B5E-97C7-EAAC-56B47E9AFA05}"/>
              </a:ext>
            </a:extLst>
          </p:cNvPr>
          <p:cNvCxnSpPr>
            <a:cxnSpLocks/>
            <a:stCxn id="97" idx="2"/>
          </p:cNvCxnSpPr>
          <p:nvPr/>
        </p:nvCxnSpPr>
        <p:spPr>
          <a:xfrm flipH="1">
            <a:off x="2784158" y="2311061"/>
            <a:ext cx="5398" cy="197421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00" name="Freeform: Shape 99">
            <a:extLst>
              <a:ext uri="{FF2B5EF4-FFF2-40B4-BE49-F238E27FC236}">
                <a16:creationId xmlns:a16="http://schemas.microsoft.com/office/drawing/2014/main" id="{F8FB7C64-5ACE-188E-18B2-EBD3AA00CC2B}"/>
              </a:ext>
            </a:extLst>
          </p:cNvPr>
          <p:cNvSpPr/>
          <p:nvPr/>
        </p:nvSpPr>
        <p:spPr>
          <a:xfrm>
            <a:off x="4533900" y="5588930"/>
            <a:ext cx="2071370" cy="752476"/>
          </a:xfrm>
          <a:custGeom>
            <a:avLst/>
            <a:gdLst>
              <a:gd name="connsiteX0" fmla="*/ 0 w 2048256"/>
              <a:gd name="connsiteY0" fmla="*/ 0 h 348843"/>
              <a:gd name="connsiteX1" fmla="*/ 153619 w 2048256"/>
              <a:gd name="connsiteY1" fmla="*/ 248717 h 348843"/>
              <a:gd name="connsiteX2" fmla="*/ 855879 w 2048256"/>
              <a:gd name="connsiteY2" fmla="*/ 343815 h 348843"/>
              <a:gd name="connsiteX3" fmla="*/ 1989735 w 2048256"/>
              <a:gd name="connsiteY3" fmla="*/ 336499 h 348843"/>
              <a:gd name="connsiteX4" fmla="*/ 2048256 w 2048256"/>
              <a:gd name="connsiteY4" fmla="*/ 336499 h 34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256" h="348843">
                <a:moveTo>
                  <a:pt x="0" y="0"/>
                </a:moveTo>
                <a:cubicBezTo>
                  <a:pt x="5486" y="95707"/>
                  <a:pt x="10973" y="191415"/>
                  <a:pt x="153619" y="248717"/>
                </a:cubicBezTo>
                <a:cubicBezTo>
                  <a:pt x="296265" y="306019"/>
                  <a:pt x="549860" y="329185"/>
                  <a:pt x="855879" y="343815"/>
                </a:cubicBezTo>
                <a:cubicBezTo>
                  <a:pt x="1161898" y="358445"/>
                  <a:pt x="1989735" y="336499"/>
                  <a:pt x="1989735" y="336499"/>
                </a:cubicBezTo>
                <a:lnTo>
                  <a:pt x="2048256" y="336499"/>
                </a:lnTo>
              </a:path>
            </a:pathLst>
          </a:custGeom>
          <a:noFill/>
          <a:ln w="38100">
            <a:solidFill>
              <a:srgbClr val="FF0000"/>
            </a:solidFill>
            <a:headEnd type="triangle" w="lg" len="lg"/>
            <a:tailEnd type="none"/>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Text Box 1">
            <a:extLst>
              <a:ext uri="{FF2B5EF4-FFF2-40B4-BE49-F238E27FC236}">
                <a16:creationId xmlns:a16="http://schemas.microsoft.com/office/drawing/2014/main" id="{41146371-6F5D-5D0E-B23D-83F4B34850B8}"/>
              </a:ext>
            </a:extLst>
          </p:cNvPr>
          <p:cNvSpPr txBox="1"/>
          <p:nvPr/>
        </p:nvSpPr>
        <p:spPr>
          <a:xfrm>
            <a:off x="4897120" y="5822611"/>
            <a:ext cx="1918335" cy="375285"/>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b="1" i="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son-in-law</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737AD31F-2DFE-498D-7769-4DC4F0BD70FB}"/>
              </a:ext>
            </a:extLst>
          </p:cNvPr>
          <p:cNvSpPr/>
          <p:nvPr/>
        </p:nvSpPr>
        <p:spPr>
          <a:xfrm rot="5400000">
            <a:off x="5161597" y="3829029"/>
            <a:ext cx="691515" cy="1954530"/>
          </a:xfrm>
          <a:custGeom>
            <a:avLst/>
            <a:gdLst>
              <a:gd name="connsiteX0" fmla="*/ 0 w 2048256"/>
              <a:gd name="connsiteY0" fmla="*/ 0 h 348843"/>
              <a:gd name="connsiteX1" fmla="*/ 153619 w 2048256"/>
              <a:gd name="connsiteY1" fmla="*/ 248717 h 348843"/>
              <a:gd name="connsiteX2" fmla="*/ 855879 w 2048256"/>
              <a:gd name="connsiteY2" fmla="*/ 343815 h 348843"/>
              <a:gd name="connsiteX3" fmla="*/ 1989735 w 2048256"/>
              <a:gd name="connsiteY3" fmla="*/ 336499 h 348843"/>
              <a:gd name="connsiteX4" fmla="*/ 2048256 w 2048256"/>
              <a:gd name="connsiteY4" fmla="*/ 336499 h 348843"/>
              <a:gd name="connsiteX0" fmla="*/ 0 w 2092771"/>
              <a:gd name="connsiteY0" fmla="*/ 0 h 337679"/>
              <a:gd name="connsiteX1" fmla="*/ 153619 w 2092771"/>
              <a:gd name="connsiteY1" fmla="*/ 24871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479671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238599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48256"/>
              <a:gd name="connsiteY0" fmla="*/ 0 h 339123"/>
              <a:gd name="connsiteX1" fmla="*/ 238599 w 2048256"/>
              <a:gd name="connsiteY1" fmla="*/ 242627 h 339123"/>
              <a:gd name="connsiteX2" fmla="*/ 1096989 w 2048256"/>
              <a:gd name="connsiteY2" fmla="*/ 330513 h 339123"/>
              <a:gd name="connsiteX3" fmla="*/ 1989735 w 2048256"/>
              <a:gd name="connsiteY3" fmla="*/ 336499 h 339123"/>
              <a:gd name="connsiteX4" fmla="*/ 2048256 w 2048256"/>
              <a:gd name="connsiteY4" fmla="*/ 336499 h 339123"/>
              <a:gd name="connsiteX0" fmla="*/ 0 w 2048256"/>
              <a:gd name="connsiteY0" fmla="*/ 0 h 339128"/>
              <a:gd name="connsiteX1" fmla="*/ 479753 w 2048256"/>
              <a:gd name="connsiteY1" fmla="*/ 242560 h 339128"/>
              <a:gd name="connsiteX2" fmla="*/ 1096989 w 2048256"/>
              <a:gd name="connsiteY2" fmla="*/ 330513 h 339128"/>
              <a:gd name="connsiteX3" fmla="*/ 1989735 w 2048256"/>
              <a:gd name="connsiteY3" fmla="*/ 336499 h 339128"/>
              <a:gd name="connsiteX4" fmla="*/ 2048256 w 2048256"/>
              <a:gd name="connsiteY4" fmla="*/ 336499 h 339128"/>
              <a:gd name="connsiteX0" fmla="*/ 0 w 2071122"/>
              <a:gd name="connsiteY0" fmla="*/ 0 h 338541"/>
              <a:gd name="connsiteX1" fmla="*/ 479753 w 2071122"/>
              <a:gd name="connsiteY1" fmla="*/ 242560 h 338541"/>
              <a:gd name="connsiteX2" fmla="*/ 1127123 w 2071122"/>
              <a:gd name="connsiteY2" fmla="*/ 308929 h 338541"/>
              <a:gd name="connsiteX3" fmla="*/ 1989735 w 2071122"/>
              <a:gd name="connsiteY3" fmla="*/ 336499 h 338541"/>
              <a:gd name="connsiteX4" fmla="*/ 2048256 w 2071122"/>
              <a:gd name="connsiteY4" fmla="*/ 336499 h 338541"/>
              <a:gd name="connsiteX0" fmla="*/ 0 w 2048256"/>
              <a:gd name="connsiteY0" fmla="*/ 0 h 339079"/>
              <a:gd name="connsiteX1" fmla="*/ 479753 w 2048256"/>
              <a:gd name="connsiteY1" fmla="*/ 242560 h 339079"/>
              <a:gd name="connsiteX2" fmla="*/ 1368140 w 2048256"/>
              <a:gd name="connsiteY2" fmla="*/ 330438 h 339079"/>
              <a:gd name="connsiteX3" fmla="*/ 1989735 w 2048256"/>
              <a:gd name="connsiteY3" fmla="*/ 336499 h 339079"/>
              <a:gd name="connsiteX4" fmla="*/ 2048256 w 2048256"/>
              <a:gd name="connsiteY4" fmla="*/ 336499 h 339079"/>
              <a:gd name="connsiteX0" fmla="*/ 0 w 2056026"/>
              <a:gd name="connsiteY0" fmla="*/ 0 h 337338"/>
              <a:gd name="connsiteX1" fmla="*/ 479753 w 2056026"/>
              <a:gd name="connsiteY1" fmla="*/ 242560 h 337338"/>
              <a:gd name="connsiteX2" fmla="*/ 1344198 w 2056026"/>
              <a:gd name="connsiteY2" fmla="*/ 325162 h 337338"/>
              <a:gd name="connsiteX3" fmla="*/ 1989735 w 2056026"/>
              <a:gd name="connsiteY3" fmla="*/ 336499 h 337338"/>
              <a:gd name="connsiteX4" fmla="*/ 2048256 w 2056026"/>
              <a:gd name="connsiteY4" fmla="*/ 336499 h 337338"/>
              <a:gd name="connsiteX0" fmla="*/ 0 w 2048256"/>
              <a:gd name="connsiteY0" fmla="*/ 0 h 337025"/>
              <a:gd name="connsiteX1" fmla="*/ 479753 w 2048256"/>
              <a:gd name="connsiteY1" fmla="*/ 242560 h 337025"/>
              <a:gd name="connsiteX2" fmla="*/ 1344198 w 2048256"/>
              <a:gd name="connsiteY2" fmla="*/ 325162 h 337025"/>
              <a:gd name="connsiteX3" fmla="*/ 1710422 w 2048256"/>
              <a:gd name="connsiteY3" fmla="*/ 336052 h 337025"/>
              <a:gd name="connsiteX4" fmla="*/ 2048256 w 2048256"/>
              <a:gd name="connsiteY4" fmla="*/ 336499 h 337025"/>
              <a:gd name="connsiteX0" fmla="*/ 0 w 2048256"/>
              <a:gd name="connsiteY0" fmla="*/ 0 h 336499"/>
              <a:gd name="connsiteX1" fmla="*/ 479753 w 2048256"/>
              <a:gd name="connsiteY1" fmla="*/ 242560 h 336499"/>
              <a:gd name="connsiteX2" fmla="*/ 1344198 w 2048256"/>
              <a:gd name="connsiteY2" fmla="*/ 325162 h 336499"/>
              <a:gd name="connsiteX3" fmla="*/ 1367261 w 2048256"/>
              <a:gd name="connsiteY3" fmla="*/ 325937 h 336499"/>
              <a:gd name="connsiteX4" fmla="*/ 2048256 w 2048256"/>
              <a:gd name="connsiteY4" fmla="*/ 336499 h 336499"/>
              <a:gd name="connsiteX0" fmla="*/ 0 w 2048256"/>
              <a:gd name="connsiteY0" fmla="*/ 0 h 336499"/>
              <a:gd name="connsiteX1" fmla="*/ 479753 w 2048256"/>
              <a:gd name="connsiteY1" fmla="*/ 242560 h 336499"/>
              <a:gd name="connsiteX2" fmla="*/ 1344198 w 2048256"/>
              <a:gd name="connsiteY2" fmla="*/ 325162 h 336499"/>
              <a:gd name="connsiteX3" fmla="*/ 2048256 w 2048256"/>
              <a:gd name="connsiteY3" fmla="*/ 336499 h 336499"/>
              <a:gd name="connsiteX0" fmla="*/ 0 w 2048256"/>
              <a:gd name="connsiteY0" fmla="*/ 0 h 336499"/>
              <a:gd name="connsiteX1" fmla="*/ 479753 w 2048256"/>
              <a:gd name="connsiteY1" fmla="*/ 242560 h 336499"/>
              <a:gd name="connsiteX2" fmla="*/ 1208525 w 2048256"/>
              <a:gd name="connsiteY2" fmla="*/ 322964 h 336499"/>
              <a:gd name="connsiteX3" fmla="*/ 2048256 w 2048256"/>
              <a:gd name="connsiteY3" fmla="*/ 336499 h 336499"/>
              <a:gd name="connsiteX0" fmla="*/ 0 w 2048256"/>
              <a:gd name="connsiteY0" fmla="*/ 0 h 340548"/>
              <a:gd name="connsiteX1" fmla="*/ 328117 w 2048256"/>
              <a:gd name="connsiteY1" fmla="*/ 151111 h 340548"/>
              <a:gd name="connsiteX2" fmla="*/ 1208525 w 2048256"/>
              <a:gd name="connsiteY2" fmla="*/ 322964 h 340548"/>
              <a:gd name="connsiteX3" fmla="*/ 2048256 w 2048256"/>
              <a:gd name="connsiteY3" fmla="*/ 336499 h 34054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36499"/>
              <a:gd name="connsiteX1" fmla="*/ 507906 w 2048256"/>
              <a:gd name="connsiteY1" fmla="*/ 149792 h 336499"/>
              <a:gd name="connsiteX2" fmla="*/ 1144680 w 2048256"/>
              <a:gd name="connsiteY2" fmla="*/ 310650 h 336499"/>
              <a:gd name="connsiteX3" fmla="*/ 2048256 w 2048256"/>
              <a:gd name="connsiteY3" fmla="*/ 336499 h 336499"/>
              <a:gd name="connsiteX0" fmla="*/ 0 w 2048256"/>
              <a:gd name="connsiteY0" fmla="*/ 0 h 336499"/>
              <a:gd name="connsiteX1" fmla="*/ 428099 w 2048256"/>
              <a:gd name="connsiteY1" fmla="*/ 152430 h 336499"/>
              <a:gd name="connsiteX2" fmla="*/ 1144680 w 2048256"/>
              <a:gd name="connsiteY2" fmla="*/ 310650 h 336499"/>
              <a:gd name="connsiteX3" fmla="*/ 2048256 w 2048256"/>
              <a:gd name="connsiteY3" fmla="*/ 336499 h 336499"/>
            </a:gdLst>
            <a:ahLst/>
            <a:cxnLst>
              <a:cxn ang="0">
                <a:pos x="connsiteX0" y="connsiteY0"/>
              </a:cxn>
              <a:cxn ang="0">
                <a:pos x="connsiteX1" y="connsiteY1"/>
              </a:cxn>
              <a:cxn ang="0">
                <a:pos x="connsiteX2" y="connsiteY2"/>
              </a:cxn>
              <a:cxn ang="0">
                <a:pos x="connsiteX3" y="connsiteY3"/>
              </a:cxn>
            </a:cxnLst>
            <a:rect l="l" t="t" r="r" b="b"/>
            <a:pathLst>
              <a:path w="2048256" h="336499">
                <a:moveTo>
                  <a:pt x="0" y="0"/>
                </a:moveTo>
                <a:cubicBezTo>
                  <a:pt x="5486" y="95707"/>
                  <a:pt x="237319" y="100655"/>
                  <a:pt x="428099" y="152430"/>
                </a:cubicBezTo>
                <a:cubicBezTo>
                  <a:pt x="618879" y="204205"/>
                  <a:pt x="874654" y="279972"/>
                  <a:pt x="1144680" y="310650"/>
                </a:cubicBezTo>
                <a:cubicBezTo>
                  <a:pt x="1414706" y="341328"/>
                  <a:pt x="1901577" y="334137"/>
                  <a:pt x="2048256" y="336499"/>
                </a:cubicBezTo>
              </a:path>
            </a:pathLst>
          </a:custGeom>
          <a:noFill/>
          <a:ln w="38100">
            <a:solidFill>
              <a:srgbClr val="FF0000"/>
            </a:solidFill>
            <a:headEnd type="triangle" w="lg" len="lg"/>
            <a:tailEnd type="none"/>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Text Box 1">
            <a:extLst>
              <a:ext uri="{FF2B5EF4-FFF2-40B4-BE49-F238E27FC236}">
                <a16:creationId xmlns:a16="http://schemas.microsoft.com/office/drawing/2014/main" id="{57EF56A1-5B20-F807-B0BE-439CC302228B}"/>
              </a:ext>
            </a:extLst>
          </p:cNvPr>
          <p:cNvSpPr txBox="1"/>
          <p:nvPr/>
        </p:nvSpPr>
        <p:spPr>
          <a:xfrm>
            <a:off x="3145155" y="4431961"/>
            <a:ext cx="2085975" cy="375285"/>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b="1" i="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son-in-law</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FEB9F71F-60BF-16D3-E457-6E0961618B53}"/>
              </a:ext>
            </a:extLst>
          </p:cNvPr>
          <p:cNvSpPr txBox="1"/>
          <p:nvPr/>
        </p:nvSpPr>
        <p:spPr>
          <a:xfrm>
            <a:off x="3392697" y="6051211"/>
            <a:ext cx="1649730" cy="461665"/>
          </a:xfrm>
          <a:prstGeom prst="rect">
            <a:avLst/>
          </a:prstGeom>
          <a:noFill/>
        </p:spPr>
        <p:txBody>
          <a:bodyPr wrap="square" rtlCol="0">
            <a:spAutoFit/>
          </a:bodyPr>
          <a:lstStyle/>
          <a:p>
            <a:r>
              <a:rPr lang="el-GR" sz="2400" b="1" i="0" dirty="0">
                <a:solidFill>
                  <a:srgbClr val="FF0000"/>
                </a:solidFill>
                <a:effectLst/>
                <a:latin typeface="Times New Roman" panose="02020603050405020304" pitchFamily="18" charset="0"/>
              </a:rPr>
              <a:t>ἐνομίζετο</a:t>
            </a:r>
            <a:endParaRPr lang="en-GB" sz="2400" b="1" dirty="0">
              <a:solidFill>
                <a:srgbClr val="FF0000"/>
              </a:solidFill>
            </a:endParaRPr>
          </a:p>
        </p:txBody>
      </p:sp>
      <p:grpSp>
        <p:nvGrpSpPr>
          <p:cNvPr id="79" name="Group 78">
            <a:extLst>
              <a:ext uri="{FF2B5EF4-FFF2-40B4-BE49-F238E27FC236}">
                <a16:creationId xmlns:a16="http://schemas.microsoft.com/office/drawing/2014/main" id="{2FFFDD48-309A-211B-8F18-2DD62A235272}"/>
              </a:ext>
            </a:extLst>
          </p:cNvPr>
          <p:cNvGrpSpPr/>
          <p:nvPr/>
        </p:nvGrpSpPr>
        <p:grpSpPr>
          <a:xfrm>
            <a:off x="4523740" y="1654998"/>
            <a:ext cx="2885440" cy="431032"/>
            <a:chOff x="4523740" y="1654998"/>
            <a:chExt cx="2885440" cy="431032"/>
          </a:xfrm>
        </p:grpSpPr>
        <p:cxnSp>
          <p:nvCxnSpPr>
            <p:cNvPr id="115" name="Straight Connector 114">
              <a:extLst>
                <a:ext uri="{FF2B5EF4-FFF2-40B4-BE49-F238E27FC236}">
                  <a16:creationId xmlns:a16="http://schemas.microsoft.com/office/drawing/2014/main" id="{53AC063B-939C-1234-4999-30FA15BBC3BD}"/>
                </a:ext>
              </a:extLst>
            </p:cNvPr>
            <p:cNvCxnSpPr>
              <a:cxnSpLocks/>
            </p:cNvCxnSpPr>
            <p:nvPr/>
          </p:nvCxnSpPr>
          <p:spPr>
            <a:xfrm>
              <a:off x="6073140" y="1859208"/>
              <a:ext cx="3810" cy="18276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17" name="Text Box 1">
              <a:extLst>
                <a:ext uri="{FF2B5EF4-FFF2-40B4-BE49-F238E27FC236}">
                  <a16:creationId xmlns:a16="http://schemas.microsoft.com/office/drawing/2014/main" id="{33A4E6DA-C44F-2AE4-C658-B405FD52CB77}"/>
                </a:ext>
              </a:extLst>
            </p:cNvPr>
            <p:cNvSpPr txBox="1"/>
            <p:nvPr/>
          </p:nvSpPr>
          <p:spPr>
            <a:xfrm>
              <a:off x="4523740" y="1656135"/>
              <a:ext cx="134493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Adam</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18" name="Text Box 1">
              <a:extLst>
                <a:ext uri="{FF2B5EF4-FFF2-40B4-BE49-F238E27FC236}">
                  <a16:creationId xmlns:a16="http://schemas.microsoft.com/office/drawing/2014/main" id="{948647F1-EF13-F14F-30AD-0BD426C089DA}"/>
                </a:ext>
              </a:extLst>
            </p:cNvPr>
            <p:cNvSpPr txBox="1"/>
            <p:nvPr/>
          </p:nvSpPr>
          <p:spPr>
            <a:xfrm>
              <a:off x="6493510" y="1654998"/>
              <a:ext cx="91567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i="1" kern="100" dirty="0">
                  <a:effectLst/>
                  <a:latin typeface="Arial" panose="020B0604020202020204" pitchFamily="34" charset="0"/>
                  <a:ea typeface="Aptos" panose="020B0004020202020204" pitchFamily="34" charset="0"/>
                  <a:cs typeface="Arial" panose="020B0604020202020204" pitchFamily="34" charset="0"/>
                </a:rPr>
                <a:t>Eve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119" name="Straight Connector 118">
              <a:extLst>
                <a:ext uri="{FF2B5EF4-FFF2-40B4-BE49-F238E27FC236}">
                  <a16:creationId xmlns:a16="http://schemas.microsoft.com/office/drawing/2014/main" id="{47808077-4904-E4AC-5819-4EB60012D650}"/>
                </a:ext>
              </a:extLst>
            </p:cNvPr>
            <p:cNvCxnSpPr>
              <a:cxnSpLocks/>
              <a:stCxn id="117" idx="3"/>
              <a:endCxn id="118" idx="1"/>
            </p:cNvCxnSpPr>
            <p:nvPr/>
          </p:nvCxnSpPr>
          <p:spPr>
            <a:xfrm flipV="1">
              <a:off x="5868670" y="1869946"/>
              <a:ext cx="624840" cy="1137"/>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9283D08-350E-F92E-EADA-CCA2992F3509}"/>
              </a:ext>
            </a:extLst>
          </p:cNvPr>
          <p:cNvSpPr txBox="1"/>
          <p:nvPr/>
        </p:nvSpPr>
        <p:spPr>
          <a:xfrm>
            <a:off x="1717994" y="203553"/>
            <a:ext cx="6448422" cy="646331"/>
          </a:xfrm>
          <a:prstGeom prst="rect">
            <a:avLst/>
          </a:prstGeom>
          <a:noFill/>
        </p:spPr>
        <p:txBody>
          <a:bodyPr wrap="square" rtlCol="0">
            <a:spAutoFit/>
          </a:bodyPr>
          <a:lstStyle/>
          <a:p>
            <a:pPr algn="ctr"/>
            <a:r>
              <a:rPr lang="en-GB" sz="3600" b="0" i="0" dirty="0">
                <a:solidFill>
                  <a:srgbClr val="000000"/>
                </a:solidFill>
                <a:effectLst/>
                <a:latin typeface="Times New Roman" panose="02020603050405020304" pitchFamily="18" charset="0"/>
              </a:rPr>
              <a:t>Luke 1:35, 3:23-3:38</a:t>
            </a:r>
            <a:endParaRPr lang="en-GB" sz="3600" dirty="0"/>
          </a:p>
        </p:txBody>
      </p:sp>
      <p:cxnSp>
        <p:nvCxnSpPr>
          <p:cNvPr id="4" name="Straight Connector 3">
            <a:extLst>
              <a:ext uri="{FF2B5EF4-FFF2-40B4-BE49-F238E27FC236}">
                <a16:creationId xmlns:a16="http://schemas.microsoft.com/office/drawing/2014/main" id="{B6103F6B-7BB1-3832-FFB1-7D53EBB95043}"/>
              </a:ext>
            </a:extLst>
          </p:cNvPr>
          <p:cNvCxnSpPr>
            <a:cxnSpLocks/>
          </p:cNvCxnSpPr>
          <p:nvPr/>
        </p:nvCxnSpPr>
        <p:spPr>
          <a:xfrm>
            <a:off x="5310505" y="1311577"/>
            <a:ext cx="0" cy="32519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6" name="Text Box 1">
            <a:extLst>
              <a:ext uri="{FF2B5EF4-FFF2-40B4-BE49-F238E27FC236}">
                <a16:creationId xmlns:a16="http://schemas.microsoft.com/office/drawing/2014/main" id="{3F91BA02-2F59-A927-EBC0-230FE8731DA0}"/>
              </a:ext>
            </a:extLst>
          </p:cNvPr>
          <p:cNvSpPr txBox="1"/>
          <p:nvPr/>
        </p:nvSpPr>
        <p:spPr>
          <a:xfrm>
            <a:off x="4487545" y="854289"/>
            <a:ext cx="1344930" cy="457288"/>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God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Text Box 1">
            <a:extLst>
              <a:ext uri="{FF2B5EF4-FFF2-40B4-BE49-F238E27FC236}">
                <a16:creationId xmlns:a16="http://schemas.microsoft.com/office/drawing/2014/main" id="{1BD8EDB0-BE80-7D7F-3B0A-974E841103F2}"/>
              </a:ext>
            </a:extLst>
          </p:cNvPr>
          <p:cNvSpPr txBox="1"/>
          <p:nvPr/>
        </p:nvSpPr>
        <p:spPr>
          <a:xfrm>
            <a:off x="4661060" y="1189861"/>
            <a:ext cx="593090" cy="423050"/>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b="1" i="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son</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2D7A5AC9-7578-B29F-B6B6-7436141AA72A}"/>
              </a:ext>
            </a:extLst>
          </p:cNvPr>
          <p:cNvSpPr/>
          <p:nvPr/>
        </p:nvSpPr>
        <p:spPr>
          <a:xfrm>
            <a:off x="4540221" y="1290922"/>
            <a:ext cx="681383" cy="364076"/>
          </a:xfrm>
          <a:custGeom>
            <a:avLst/>
            <a:gdLst>
              <a:gd name="connsiteX0" fmla="*/ 0 w 2048256"/>
              <a:gd name="connsiteY0" fmla="*/ 0 h 348843"/>
              <a:gd name="connsiteX1" fmla="*/ 153619 w 2048256"/>
              <a:gd name="connsiteY1" fmla="*/ 248717 h 348843"/>
              <a:gd name="connsiteX2" fmla="*/ 855879 w 2048256"/>
              <a:gd name="connsiteY2" fmla="*/ 343815 h 348843"/>
              <a:gd name="connsiteX3" fmla="*/ 1989735 w 2048256"/>
              <a:gd name="connsiteY3" fmla="*/ 336499 h 348843"/>
              <a:gd name="connsiteX4" fmla="*/ 2048256 w 2048256"/>
              <a:gd name="connsiteY4" fmla="*/ 336499 h 348843"/>
              <a:gd name="connsiteX0" fmla="*/ 0 w 2092771"/>
              <a:gd name="connsiteY0" fmla="*/ 0 h 337679"/>
              <a:gd name="connsiteX1" fmla="*/ 153619 w 2092771"/>
              <a:gd name="connsiteY1" fmla="*/ 24871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479671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238599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48256"/>
              <a:gd name="connsiteY0" fmla="*/ 0 h 339123"/>
              <a:gd name="connsiteX1" fmla="*/ 238599 w 2048256"/>
              <a:gd name="connsiteY1" fmla="*/ 242627 h 339123"/>
              <a:gd name="connsiteX2" fmla="*/ 1096989 w 2048256"/>
              <a:gd name="connsiteY2" fmla="*/ 330513 h 339123"/>
              <a:gd name="connsiteX3" fmla="*/ 1989735 w 2048256"/>
              <a:gd name="connsiteY3" fmla="*/ 336499 h 339123"/>
              <a:gd name="connsiteX4" fmla="*/ 2048256 w 2048256"/>
              <a:gd name="connsiteY4" fmla="*/ 336499 h 339123"/>
              <a:gd name="connsiteX0" fmla="*/ 0 w 2048256"/>
              <a:gd name="connsiteY0" fmla="*/ 0 h 339128"/>
              <a:gd name="connsiteX1" fmla="*/ 479753 w 2048256"/>
              <a:gd name="connsiteY1" fmla="*/ 242560 h 339128"/>
              <a:gd name="connsiteX2" fmla="*/ 1096989 w 2048256"/>
              <a:gd name="connsiteY2" fmla="*/ 330513 h 339128"/>
              <a:gd name="connsiteX3" fmla="*/ 1989735 w 2048256"/>
              <a:gd name="connsiteY3" fmla="*/ 336499 h 339128"/>
              <a:gd name="connsiteX4" fmla="*/ 2048256 w 2048256"/>
              <a:gd name="connsiteY4" fmla="*/ 336499 h 339128"/>
              <a:gd name="connsiteX0" fmla="*/ 0 w 2071122"/>
              <a:gd name="connsiteY0" fmla="*/ 0 h 338541"/>
              <a:gd name="connsiteX1" fmla="*/ 479753 w 2071122"/>
              <a:gd name="connsiteY1" fmla="*/ 242560 h 338541"/>
              <a:gd name="connsiteX2" fmla="*/ 1127123 w 2071122"/>
              <a:gd name="connsiteY2" fmla="*/ 308929 h 338541"/>
              <a:gd name="connsiteX3" fmla="*/ 1989735 w 2071122"/>
              <a:gd name="connsiteY3" fmla="*/ 336499 h 338541"/>
              <a:gd name="connsiteX4" fmla="*/ 2048256 w 2071122"/>
              <a:gd name="connsiteY4" fmla="*/ 336499 h 338541"/>
              <a:gd name="connsiteX0" fmla="*/ 0 w 2048256"/>
              <a:gd name="connsiteY0" fmla="*/ 0 h 339079"/>
              <a:gd name="connsiteX1" fmla="*/ 479753 w 2048256"/>
              <a:gd name="connsiteY1" fmla="*/ 242560 h 339079"/>
              <a:gd name="connsiteX2" fmla="*/ 1368140 w 2048256"/>
              <a:gd name="connsiteY2" fmla="*/ 330438 h 339079"/>
              <a:gd name="connsiteX3" fmla="*/ 1989735 w 2048256"/>
              <a:gd name="connsiteY3" fmla="*/ 336499 h 339079"/>
              <a:gd name="connsiteX4" fmla="*/ 2048256 w 2048256"/>
              <a:gd name="connsiteY4" fmla="*/ 336499 h 339079"/>
              <a:gd name="connsiteX0" fmla="*/ 0 w 2056026"/>
              <a:gd name="connsiteY0" fmla="*/ 0 h 337338"/>
              <a:gd name="connsiteX1" fmla="*/ 479753 w 2056026"/>
              <a:gd name="connsiteY1" fmla="*/ 242560 h 337338"/>
              <a:gd name="connsiteX2" fmla="*/ 1344198 w 2056026"/>
              <a:gd name="connsiteY2" fmla="*/ 325162 h 337338"/>
              <a:gd name="connsiteX3" fmla="*/ 1989735 w 2056026"/>
              <a:gd name="connsiteY3" fmla="*/ 336499 h 337338"/>
              <a:gd name="connsiteX4" fmla="*/ 2048256 w 2056026"/>
              <a:gd name="connsiteY4" fmla="*/ 336499 h 337338"/>
              <a:gd name="connsiteX0" fmla="*/ 0 w 2048256"/>
              <a:gd name="connsiteY0" fmla="*/ 0 h 337025"/>
              <a:gd name="connsiteX1" fmla="*/ 479753 w 2048256"/>
              <a:gd name="connsiteY1" fmla="*/ 242560 h 337025"/>
              <a:gd name="connsiteX2" fmla="*/ 1344198 w 2048256"/>
              <a:gd name="connsiteY2" fmla="*/ 325162 h 337025"/>
              <a:gd name="connsiteX3" fmla="*/ 1710422 w 2048256"/>
              <a:gd name="connsiteY3" fmla="*/ 336052 h 337025"/>
              <a:gd name="connsiteX4" fmla="*/ 2048256 w 2048256"/>
              <a:gd name="connsiteY4" fmla="*/ 336499 h 337025"/>
              <a:gd name="connsiteX0" fmla="*/ 0 w 2048256"/>
              <a:gd name="connsiteY0" fmla="*/ 0 h 336499"/>
              <a:gd name="connsiteX1" fmla="*/ 479753 w 2048256"/>
              <a:gd name="connsiteY1" fmla="*/ 242560 h 336499"/>
              <a:gd name="connsiteX2" fmla="*/ 1344198 w 2048256"/>
              <a:gd name="connsiteY2" fmla="*/ 325162 h 336499"/>
              <a:gd name="connsiteX3" fmla="*/ 1367261 w 2048256"/>
              <a:gd name="connsiteY3" fmla="*/ 325937 h 336499"/>
              <a:gd name="connsiteX4" fmla="*/ 2048256 w 2048256"/>
              <a:gd name="connsiteY4" fmla="*/ 336499 h 336499"/>
              <a:gd name="connsiteX0" fmla="*/ 0 w 2048256"/>
              <a:gd name="connsiteY0" fmla="*/ 0 h 336499"/>
              <a:gd name="connsiteX1" fmla="*/ 479753 w 2048256"/>
              <a:gd name="connsiteY1" fmla="*/ 242560 h 336499"/>
              <a:gd name="connsiteX2" fmla="*/ 1344198 w 2048256"/>
              <a:gd name="connsiteY2" fmla="*/ 325162 h 336499"/>
              <a:gd name="connsiteX3" fmla="*/ 2048256 w 2048256"/>
              <a:gd name="connsiteY3" fmla="*/ 336499 h 336499"/>
              <a:gd name="connsiteX0" fmla="*/ 0 w 2048256"/>
              <a:gd name="connsiteY0" fmla="*/ 0 h 336499"/>
              <a:gd name="connsiteX1" fmla="*/ 479753 w 2048256"/>
              <a:gd name="connsiteY1" fmla="*/ 242560 h 336499"/>
              <a:gd name="connsiteX2" fmla="*/ 1208525 w 2048256"/>
              <a:gd name="connsiteY2" fmla="*/ 322964 h 336499"/>
              <a:gd name="connsiteX3" fmla="*/ 2048256 w 2048256"/>
              <a:gd name="connsiteY3" fmla="*/ 336499 h 336499"/>
              <a:gd name="connsiteX0" fmla="*/ 0 w 2048256"/>
              <a:gd name="connsiteY0" fmla="*/ 0 h 340548"/>
              <a:gd name="connsiteX1" fmla="*/ 328117 w 2048256"/>
              <a:gd name="connsiteY1" fmla="*/ 151111 h 340548"/>
              <a:gd name="connsiteX2" fmla="*/ 1208525 w 2048256"/>
              <a:gd name="connsiteY2" fmla="*/ 322964 h 340548"/>
              <a:gd name="connsiteX3" fmla="*/ 2048256 w 2048256"/>
              <a:gd name="connsiteY3" fmla="*/ 336499 h 34054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36499"/>
              <a:gd name="connsiteX1" fmla="*/ 507906 w 2048256"/>
              <a:gd name="connsiteY1" fmla="*/ 149792 h 336499"/>
              <a:gd name="connsiteX2" fmla="*/ 1144680 w 2048256"/>
              <a:gd name="connsiteY2" fmla="*/ 310650 h 336499"/>
              <a:gd name="connsiteX3" fmla="*/ 2048256 w 2048256"/>
              <a:gd name="connsiteY3" fmla="*/ 336499 h 336499"/>
              <a:gd name="connsiteX0" fmla="*/ 0 w 2048256"/>
              <a:gd name="connsiteY0" fmla="*/ 0 h 336499"/>
              <a:gd name="connsiteX1" fmla="*/ 428099 w 2048256"/>
              <a:gd name="connsiteY1" fmla="*/ 152430 h 336499"/>
              <a:gd name="connsiteX2" fmla="*/ 1144680 w 2048256"/>
              <a:gd name="connsiteY2" fmla="*/ 310650 h 336499"/>
              <a:gd name="connsiteX3" fmla="*/ 2048256 w 2048256"/>
              <a:gd name="connsiteY3" fmla="*/ 336499 h 336499"/>
              <a:gd name="connsiteX0" fmla="*/ 0 w 2048256"/>
              <a:gd name="connsiteY0" fmla="*/ 0 h 336499"/>
              <a:gd name="connsiteX1" fmla="*/ 428099 w 2048256"/>
              <a:gd name="connsiteY1" fmla="*/ 152430 h 336499"/>
              <a:gd name="connsiteX2" fmla="*/ 1780651 w 2048256"/>
              <a:gd name="connsiteY2" fmla="*/ 281201 h 336499"/>
              <a:gd name="connsiteX3" fmla="*/ 2048256 w 2048256"/>
              <a:gd name="connsiteY3" fmla="*/ 336499 h 336499"/>
              <a:gd name="connsiteX0" fmla="*/ 0 w 2048256"/>
              <a:gd name="connsiteY0" fmla="*/ 0 h 336499"/>
              <a:gd name="connsiteX1" fmla="*/ 428099 w 2048256"/>
              <a:gd name="connsiteY1" fmla="*/ 152430 h 336499"/>
              <a:gd name="connsiteX2" fmla="*/ 1780651 w 2048256"/>
              <a:gd name="connsiteY2" fmla="*/ 281201 h 336499"/>
              <a:gd name="connsiteX3" fmla="*/ 2048256 w 2048256"/>
              <a:gd name="connsiteY3" fmla="*/ 336499 h 336499"/>
              <a:gd name="connsiteX0" fmla="*/ 0 w 2048256"/>
              <a:gd name="connsiteY0" fmla="*/ 0 h 336499"/>
              <a:gd name="connsiteX1" fmla="*/ 428099 w 2048256"/>
              <a:gd name="connsiteY1" fmla="*/ 152430 h 336499"/>
              <a:gd name="connsiteX2" fmla="*/ 1854926 w 2048256"/>
              <a:gd name="connsiteY2" fmla="*/ 271642 h 336499"/>
              <a:gd name="connsiteX3" fmla="*/ 2048256 w 2048256"/>
              <a:gd name="connsiteY3" fmla="*/ 336499 h 336499"/>
              <a:gd name="connsiteX0" fmla="*/ 0 w 2048256"/>
              <a:gd name="connsiteY0" fmla="*/ 0 h 336499"/>
              <a:gd name="connsiteX1" fmla="*/ 428099 w 2048256"/>
              <a:gd name="connsiteY1" fmla="*/ 152430 h 336499"/>
              <a:gd name="connsiteX2" fmla="*/ 1854926 w 2048256"/>
              <a:gd name="connsiteY2" fmla="*/ 271642 h 336499"/>
              <a:gd name="connsiteX3" fmla="*/ 2048256 w 2048256"/>
              <a:gd name="connsiteY3" fmla="*/ 336499 h 336499"/>
              <a:gd name="connsiteX0" fmla="*/ 0 w 2048264"/>
              <a:gd name="connsiteY0" fmla="*/ 0 h 336499"/>
              <a:gd name="connsiteX1" fmla="*/ 428099 w 2048264"/>
              <a:gd name="connsiteY1" fmla="*/ 152430 h 336499"/>
              <a:gd name="connsiteX2" fmla="*/ 2048256 w 2048264"/>
              <a:gd name="connsiteY2" fmla="*/ 271642 h 336499"/>
              <a:gd name="connsiteX3" fmla="*/ 2048256 w 2048264"/>
              <a:gd name="connsiteY3" fmla="*/ 336499 h 336499"/>
              <a:gd name="connsiteX0" fmla="*/ 0 w 2048256"/>
              <a:gd name="connsiteY0" fmla="*/ 0 h 336499"/>
              <a:gd name="connsiteX1" fmla="*/ 428099 w 2048256"/>
              <a:gd name="connsiteY1" fmla="*/ 152430 h 336499"/>
              <a:gd name="connsiteX2" fmla="*/ 1963368 w 2048256"/>
              <a:gd name="connsiteY2" fmla="*/ 271642 h 336499"/>
              <a:gd name="connsiteX3" fmla="*/ 2048256 w 2048256"/>
              <a:gd name="connsiteY3" fmla="*/ 336499 h 336499"/>
              <a:gd name="connsiteX0" fmla="*/ 0 w 2055751"/>
              <a:gd name="connsiteY0" fmla="*/ 0 h 326625"/>
              <a:gd name="connsiteX1" fmla="*/ 428099 w 2055751"/>
              <a:gd name="connsiteY1" fmla="*/ 152430 h 326625"/>
              <a:gd name="connsiteX2" fmla="*/ 1963368 w 2055751"/>
              <a:gd name="connsiteY2" fmla="*/ 271642 h 326625"/>
              <a:gd name="connsiteX3" fmla="*/ 1984589 w 2055751"/>
              <a:gd name="connsiteY3" fmla="*/ 326625 h 326625"/>
              <a:gd name="connsiteX0" fmla="*/ 0 w 2082346"/>
              <a:gd name="connsiteY0" fmla="*/ 0 h 326625"/>
              <a:gd name="connsiteX1" fmla="*/ 428099 w 2082346"/>
              <a:gd name="connsiteY1" fmla="*/ 152430 h 326625"/>
              <a:gd name="connsiteX2" fmla="*/ 1963368 w 2082346"/>
              <a:gd name="connsiteY2" fmla="*/ 271642 h 326625"/>
              <a:gd name="connsiteX3" fmla="*/ 1984589 w 2082346"/>
              <a:gd name="connsiteY3" fmla="*/ 326625 h 326625"/>
              <a:gd name="connsiteX0" fmla="*/ 0 w 1984587"/>
              <a:gd name="connsiteY0" fmla="*/ 0 h 326625"/>
              <a:gd name="connsiteX1" fmla="*/ 428099 w 1984587"/>
              <a:gd name="connsiteY1" fmla="*/ 152430 h 326625"/>
              <a:gd name="connsiteX2" fmla="*/ 1496466 w 1984587"/>
              <a:gd name="connsiteY2" fmla="*/ 237809 h 326625"/>
              <a:gd name="connsiteX3" fmla="*/ 1984589 w 1984587"/>
              <a:gd name="connsiteY3" fmla="*/ 326625 h 326625"/>
              <a:gd name="connsiteX0" fmla="*/ 0 w 1984587"/>
              <a:gd name="connsiteY0" fmla="*/ 0 h 326625"/>
              <a:gd name="connsiteX1" fmla="*/ 428099 w 1984587"/>
              <a:gd name="connsiteY1" fmla="*/ 152430 h 326625"/>
              <a:gd name="connsiteX2" fmla="*/ 1061609 w 1984587"/>
              <a:gd name="connsiteY2" fmla="*/ 203976 h 326625"/>
              <a:gd name="connsiteX3" fmla="*/ 1984589 w 1984587"/>
              <a:gd name="connsiteY3" fmla="*/ 326625 h 326625"/>
              <a:gd name="connsiteX0" fmla="*/ 0 w 1984760"/>
              <a:gd name="connsiteY0" fmla="*/ 0 h 326625"/>
              <a:gd name="connsiteX1" fmla="*/ 428099 w 1984760"/>
              <a:gd name="connsiteY1" fmla="*/ 152430 h 326625"/>
              <a:gd name="connsiteX2" fmla="*/ 1061609 w 1984760"/>
              <a:gd name="connsiteY2" fmla="*/ 203976 h 326625"/>
              <a:gd name="connsiteX3" fmla="*/ 1984589 w 1984760"/>
              <a:gd name="connsiteY3" fmla="*/ 326625 h 326625"/>
              <a:gd name="connsiteX0" fmla="*/ 0 w 1984768"/>
              <a:gd name="connsiteY0" fmla="*/ 0 h 326625"/>
              <a:gd name="connsiteX1" fmla="*/ 237171 w 1984768"/>
              <a:gd name="connsiteY1" fmla="*/ 151077 h 326625"/>
              <a:gd name="connsiteX2" fmla="*/ 1061609 w 1984768"/>
              <a:gd name="connsiteY2" fmla="*/ 203976 h 326625"/>
              <a:gd name="connsiteX3" fmla="*/ 1984589 w 1984768"/>
              <a:gd name="connsiteY3" fmla="*/ 326625 h 326625"/>
              <a:gd name="connsiteX0" fmla="*/ 0 w 1984768"/>
              <a:gd name="connsiteY0" fmla="*/ 0 h 326625"/>
              <a:gd name="connsiteX1" fmla="*/ 237171 w 1984768"/>
              <a:gd name="connsiteY1" fmla="*/ 151077 h 326625"/>
              <a:gd name="connsiteX2" fmla="*/ 1061609 w 1984768"/>
              <a:gd name="connsiteY2" fmla="*/ 203976 h 326625"/>
              <a:gd name="connsiteX3" fmla="*/ 1984589 w 1984768"/>
              <a:gd name="connsiteY3" fmla="*/ 326625 h 326625"/>
              <a:gd name="connsiteX0" fmla="*/ 0 w 1984772"/>
              <a:gd name="connsiteY0" fmla="*/ 0 h 326625"/>
              <a:gd name="connsiteX1" fmla="*/ 88670 w 1984772"/>
              <a:gd name="connsiteY1" fmla="*/ 152431 h 326625"/>
              <a:gd name="connsiteX2" fmla="*/ 1061609 w 1984772"/>
              <a:gd name="connsiteY2" fmla="*/ 203976 h 326625"/>
              <a:gd name="connsiteX3" fmla="*/ 1984589 w 1984772"/>
              <a:gd name="connsiteY3" fmla="*/ 326625 h 326625"/>
              <a:gd name="connsiteX0" fmla="*/ 6836 w 1991612"/>
              <a:gd name="connsiteY0" fmla="*/ 0 h 326625"/>
              <a:gd name="connsiteX1" fmla="*/ 6836 w 1991612"/>
              <a:gd name="connsiteY1" fmla="*/ 152431 h 326625"/>
              <a:gd name="connsiteX2" fmla="*/ 1068445 w 1991612"/>
              <a:gd name="connsiteY2" fmla="*/ 203976 h 326625"/>
              <a:gd name="connsiteX3" fmla="*/ 1991425 w 1991612"/>
              <a:gd name="connsiteY3" fmla="*/ 326625 h 326625"/>
              <a:gd name="connsiteX0" fmla="*/ 58590 w 2043313"/>
              <a:gd name="connsiteY0" fmla="*/ 0 h 326625"/>
              <a:gd name="connsiteX1" fmla="*/ 58590 w 2043313"/>
              <a:gd name="connsiteY1" fmla="*/ 152431 h 326625"/>
              <a:gd name="connsiteX2" fmla="*/ 865752 w 2043313"/>
              <a:gd name="connsiteY2" fmla="*/ 191796 h 326625"/>
              <a:gd name="connsiteX3" fmla="*/ 2043179 w 2043313"/>
              <a:gd name="connsiteY3" fmla="*/ 326625 h 326625"/>
              <a:gd name="connsiteX0" fmla="*/ 58590 w 2043309"/>
              <a:gd name="connsiteY0" fmla="*/ 0 h 326625"/>
              <a:gd name="connsiteX1" fmla="*/ 58590 w 2043309"/>
              <a:gd name="connsiteY1" fmla="*/ 152431 h 326625"/>
              <a:gd name="connsiteX2" fmla="*/ 865752 w 2043309"/>
              <a:gd name="connsiteY2" fmla="*/ 191796 h 326625"/>
              <a:gd name="connsiteX3" fmla="*/ 2043179 w 2043309"/>
              <a:gd name="connsiteY3" fmla="*/ 326625 h 326625"/>
              <a:gd name="connsiteX0" fmla="*/ 2 w 1984721"/>
              <a:gd name="connsiteY0" fmla="*/ 0 h 326625"/>
              <a:gd name="connsiteX1" fmla="*/ 137962 w 1984721"/>
              <a:gd name="connsiteY1" fmla="*/ 152431 h 326625"/>
              <a:gd name="connsiteX2" fmla="*/ 807164 w 1984721"/>
              <a:gd name="connsiteY2" fmla="*/ 191796 h 326625"/>
              <a:gd name="connsiteX3" fmla="*/ 1984591 w 1984721"/>
              <a:gd name="connsiteY3" fmla="*/ 326625 h 326625"/>
              <a:gd name="connsiteX0" fmla="*/ 2 w 1984721"/>
              <a:gd name="connsiteY0" fmla="*/ 0 h 326625"/>
              <a:gd name="connsiteX1" fmla="*/ 137962 w 1984721"/>
              <a:gd name="connsiteY1" fmla="*/ 152431 h 326625"/>
              <a:gd name="connsiteX2" fmla="*/ 807164 w 1984721"/>
              <a:gd name="connsiteY2" fmla="*/ 191796 h 326625"/>
              <a:gd name="connsiteX3" fmla="*/ 1984591 w 1984721"/>
              <a:gd name="connsiteY3" fmla="*/ 326625 h 326625"/>
              <a:gd name="connsiteX0" fmla="*/ 2 w 1984717"/>
              <a:gd name="connsiteY0" fmla="*/ 0 h 326625"/>
              <a:gd name="connsiteX1" fmla="*/ 326483 w 1984717"/>
              <a:gd name="connsiteY1" fmla="*/ 195874 h 326625"/>
              <a:gd name="connsiteX2" fmla="*/ 807164 w 1984717"/>
              <a:gd name="connsiteY2" fmla="*/ 191796 h 326625"/>
              <a:gd name="connsiteX3" fmla="*/ 1984591 w 1984717"/>
              <a:gd name="connsiteY3" fmla="*/ 326625 h 326625"/>
              <a:gd name="connsiteX0" fmla="*/ 2 w 1984717"/>
              <a:gd name="connsiteY0" fmla="*/ 0 h 326625"/>
              <a:gd name="connsiteX1" fmla="*/ 807164 w 1984717"/>
              <a:gd name="connsiteY1" fmla="*/ 191796 h 326625"/>
              <a:gd name="connsiteX2" fmla="*/ 1984591 w 1984717"/>
              <a:gd name="connsiteY2" fmla="*/ 326625 h 326625"/>
              <a:gd name="connsiteX0" fmla="*/ 2 w 1984688"/>
              <a:gd name="connsiteY0" fmla="*/ 0 h 326625"/>
              <a:gd name="connsiteX1" fmla="*/ 563657 w 1984688"/>
              <a:gd name="connsiteY1" fmla="*/ 194209 h 326625"/>
              <a:gd name="connsiteX2" fmla="*/ 1984591 w 1984688"/>
              <a:gd name="connsiteY2" fmla="*/ 326625 h 326625"/>
              <a:gd name="connsiteX0" fmla="*/ 2 w 1984672"/>
              <a:gd name="connsiteY0" fmla="*/ 0 h 326625"/>
              <a:gd name="connsiteX1" fmla="*/ 282779 w 1984672"/>
              <a:gd name="connsiteY1" fmla="*/ 206276 h 326625"/>
              <a:gd name="connsiteX2" fmla="*/ 1984591 w 1984672"/>
              <a:gd name="connsiteY2" fmla="*/ 326625 h 326625"/>
              <a:gd name="connsiteX0" fmla="*/ 2 w 1984672"/>
              <a:gd name="connsiteY0" fmla="*/ 0 h 326625"/>
              <a:gd name="connsiteX1" fmla="*/ 282779 w 1984672"/>
              <a:gd name="connsiteY1" fmla="*/ 206276 h 326625"/>
              <a:gd name="connsiteX2" fmla="*/ 1984591 w 1984672"/>
              <a:gd name="connsiteY2" fmla="*/ 326625 h 326625"/>
              <a:gd name="connsiteX0" fmla="*/ 2 w 1984672"/>
              <a:gd name="connsiteY0" fmla="*/ 0 h 326625"/>
              <a:gd name="connsiteX1" fmla="*/ 282776 w 1984672"/>
              <a:gd name="connsiteY1" fmla="*/ 240065 h 326625"/>
              <a:gd name="connsiteX2" fmla="*/ 1984591 w 1984672"/>
              <a:gd name="connsiteY2" fmla="*/ 326625 h 326625"/>
              <a:gd name="connsiteX0" fmla="*/ 34203 w 2018861"/>
              <a:gd name="connsiteY0" fmla="*/ 0 h 326625"/>
              <a:gd name="connsiteX1" fmla="*/ 97040 w 2018861"/>
              <a:gd name="connsiteY1" fmla="*/ 232825 h 326625"/>
              <a:gd name="connsiteX2" fmla="*/ 2018792 w 2018861"/>
              <a:gd name="connsiteY2" fmla="*/ 326625 h 326625"/>
              <a:gd name="connsiteX0" fmla="*/ 27891 w 2012549"/>
              <a:gd name="connsiteY0" fmla="*/ 0 h 326625"/>
              <a:gd name="connsiteX1" fmla="*/ 98585 w 2012549"/>
              <a:gd name="connsiteY1" fmla="*/ 266613 h 326625"/>
              <a:gd name="connsiteX2" fmla="*/ 2012480 w 2012549"/>
              <a:gd name="connsiteY2" fmla="*/ 326625 h 326625"/>
              <a:gd name="connsiteX0" fmla="*/ 27891 w 2012549"/>
              <a:gd name="connsiteY0" fmla="*/ 0 h 326625"/>
              <a:gd name="connsiteX1" fmla="*/ 98584 w 2012549"/>
              <a:gd name="connsiteY1" fmla="*/ 308122 h 326625"/>
              <a:gd name="connsiteX2" fmla="*/ 2012480 w 2012549"/>
              <a:gd name="connsiteY2" fmla="*/ 326625 h 326625"/>
              <a:gd name="connsiteX0" fmla="*/ 27891 w 2012549"/>
              <a:gd name="connsiteY0" fmla="*/ 0 h 362224"/>
              <a:gd name="connsiteX1" fmla="*/ 98584 w 2012549"/>
              <a:gd name="connsiteY1" fmla="*/ 308122 h 362224"/>
              <a:gd name="connsiteX2" fmla="*/ 2012481 w 2012549"/>
              <a:gd name="connsiteY2" fmla="*/ 362224 h 362224"/>
              <a:gd name="connsiteX0" fmla="*/ 37396 w 2022054"/>
              <a:gd name="connsiteY0" fmla="*/ 0 h 362224"/>
              <a:gd name="connsiteX1" fmla="*/ 96289 w 2022054"/>
              <a:gd name="connsiteY1" fmla="*/ 284389 h 362224"/>
              <a:gd name="connsiteX2" fmla="*/ 2021986 w 2022054"/>
              <a:gd name="connsiteY2" fmla="*/ 362224 h 362224"/>
            </a:gdLst>
            <a:ahLst/>
            <a:cxnLst>
              <a:cxn ang="0">
                <a:pos x="connsiteX0" y="connsiteY0"/>
              </a:cxn>
              <a:cxn ang="0">
                <a:pos x="connsiteX1" y="connsiteY1"/>
              </a:cxn>
              <a:cxn ang="0">
                <a:pos x="connsiteX2" y="connsiteY2"/>
              </a:cxn>
            </a:cxnLst>
            <a:rect l="l" t="t" r="r" b="b"/>
            <a:pathLst>
              <a:path w="2022054" h="362224">
                <a:moveTo>
                  <a:pt x="37396" y="0"/>
                </a:moveTo>
                <a:cubicBezTo>
                  <a:pt x="205555" y="39958"/>
                  <a:pt x="-164351" y="250530"/>
                  <a:pt x="96289" y="284389"/>
                </a:cubicBezTo>
                <a:cubicBezTo>
                  <a:pt x="356929" y="318248"/>
                  <a:pt x="2034440" y="208290"/>
                  <a:pt x="2021986" y="362224"/>
                </a:cubicBezTo>
              </a:path>
            </a:pathLst>
          </a:custGeom>
          <a:noFill/>
          <a:ln w="38100">
            <a:solidFill>
              <a:srgbClr val="FF0000"/>
            </a:solidFill>
            <a:headEnd type="triangle" w="lg" len="lg"/>
            <a:tailEnd type="none"/>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68" name="Group 67">
            <a:extLst>
              <a:ext uri="{FF2B5EF4-FFF2-40B4-BE49-F238E27FC236}">
                <a16:creationId xmlns:a16="http://schemas.microsoft.com/office/drawing/2014/main" id="{95B429B8-08C6-EC23-2CB8-75D5CA54FFEA}"/>
              </a:ext>
            </a:extLst>
          </p:cNvPr>
          <p:cNvGrpSpPr/>
          <p:nvPr/>
        </p:nvGrpSpPr>
        <p:grpSpPr>
          <a:xfrm>
            <a:off x="5638165" y="2035626"/>
            <a:ext cx="2961234" cy="1510510"/>
            <a:chOff x="5638165" y="2035626"/>
            <a:chExt cx="2961234" cy="1510510"/>
          </a:xfrm>
        </p:grpSpPr>
        <p:cxnSp>
          <p:nvCxnSpPr>
            <p:cNvPr id="95" name="Straight Connector 94">
              <a:extLst>
                <a:ext uri="{FF2B5EF4-FFF2-40B4-BE49-F238E27FC236}">
                  <a16:creationId xmlns:a16="http://schemas.microsoft.com/office/drawing/2014/main" id="{21F270B2-E0B1-A61E-C1AD-EA516BE99E07}"/>
                </a:ext>
              </a:extLst>
            </p:cNvPr>
            <p:cNvCxnSpPr>
              <a:cxnSpLocks/>
            </p:cNvCxnSpPr>
            <p:nvPr/>
          </p:nvCxnSpPr>
          <p:spPr>
            <a:xfrm>
              <a:off x="6082665" y="3429000"/>
              <a:ext cx="0" cy="117136"/>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6" name="Text Box 1">
              <a:extLst>
                <a:ext uri="{FF2B5EF4-FFF2-40B4-BE49-F238E27FC236}">
                  <a16:creationId xmlns:a16="http://schemas.microsoft.com/office/drawing/2014/main" id="{D95B81DF-ECCD-8423-6E84-AD0FB4A768F8}"/>
                </a:ext>
              </a:extLst>
            </p:cNvPr>
            <p:cNvSpPr txBox="1"/>
            <p:nvPr/>
          </p:nvSpPr>
          <p:spPr>
            <a:xfrm>
              <a:off x="5839089" y="3036664"/>
              <a:ext cx="593090" cy="300353"/>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Etc.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Text Box 1">
              <a:extLst>
                <a:ext uri="{FF2B5EF4-FFF2-40B4-BE49-F238E27FC236}">
                  <a16:creationId xmlns:a16="http://schemas.microsoft.com/office/drawing/2014/main" id="{378C90B9-FB88-103C-94EF-B23216F5DAC3}"/>
                </a:ext>
              </a:extLst>
            </p:cNvPr>
            <p:cNvSpPr txBox="1"/>
            <p:nvPr/>
          </p:nvSpPr>
          <p:spPr>
            <a:xfrm>
              <a:off x="5638165" y="2540808"/>
              <a:ext cx="91567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David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Text Box 1">
              <a:extLst>
                <a:ext uri="{FF2B5EF4-FFF2-40B4-BE49-F238E27FC236}">
                  <a16:creationId xmlns:a16="http://schemas.microsoft.com/office/drawing/2014/main" id="{A665CE3F-3B89-C799-E704-EFD9391DCEFB}"/>
                </a:ext>
              </a:extLst>
            </p:cNvPr>
            <p:cNvSpPr txBox="1"/>
            <p:nvPr/>
          </p:nvSpPr>
          <p:spPr>
            <a:xfrm>
              <a:off x="5786120" y="2035626"/>
              <a:ext cx="593090" cy="300353"/>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Etc.</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27035AC-9F74-EA46-E96C-7A2A6435A044}"/>
                </a:ext>
              </a:extLst>
            </p:cNvPr>
            <p:cNvCxnSpPr>
              <a:cxnSpLocks/>
            </p:cNvCxnSpPr>
            <p:nvPr/>
          </p:nvCxnSpPr>
          <p:spPr>
            <a:xfrm>
              <a:off x="6068844" y="2451490"/>
              <a:ext cx="0" cy="9658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7D2D7F-CDDD-9DC6-7DB7-18AAA653117C}"/>
                </a:ext>
              </a:extLst>
            </p:cNvPr>
            <p:cNvCxnSpPr>
              <a:cxnSpLocks/>
            </p:cNvCxnSpPr>
            <p:nvPr/>
          </p:nvCxnSpPr>
          <p:spPr>
            <a:xfrm>
              <a:off x="6068844" y="2966680"/>
              <a:ext cx="0" cy="139957"/>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9" name="Text Box 1">
              <a:extLst>
                <a:ext uri="{FF2B5EF4-FFF2-40B4-BE49-F238E27FC236}">
                  <a16:creationId xmlns:a16="http://schemas.microsoft.com/office/drawing/2014/main" id="{CB133875-A986-30D5-D067-0A6FE838F04A}"/>
                </a:ext>
              </a:extLst>
            </p:cNvPr>
            <p:cNvSpPr txBox="1"/>
            <p:nvPr/>
          </p:nvSpPr>
          <p:spPr>
            <a:xfrm>
              <a:off x="6884899" y="2552660"/>
              <a:ext cx="171450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i="1" kern="100" dirty="0">
                  <a:effectLst/>
                  <a:latin typeface="Arial" panose="020B0604020202020204" pitchFamily="34" charset="0"/>
                  <a:ea typeface="Aptos" panose="020B0004020202020204" pitchFamily="34" charset="0"/>
                  <a:cs typeface="Arial" panose="020B0604020202020204" pitchFamily="34" charset="0"/>
                </a:rPr>
                <a:t>Bathsheba</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F0F9801E-0522-2C5B-36F6-3720038CDB9B}"/>
                </a:ext>
              </a:extLst>
            </p:cNvPr>
            <p:cNvCxnSpPr>
              <a:cxnSpLocks/>
            </p:cNvCxnSpPr>
            <p:nvPr/>
          </p:nvCxnSpPr>
          <p:spPr>
            <a:xfrm>
              <a:off x="6553835" y="2746792"/>
              <a:ext cx="333216"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1ADCF453-25F7-0765-26DB-400D05A6114D}"/>
              </a:ext>
            </a:extLst>
          </p:cNvPr>
          <p:cNvGrpSpPr/>
          <p:nvPr/>
        </p:nvGrpSpPr>
        <p:grpSpPr>
          <a:xfrm>
            <a:off x="5404485" y="3544231"/>
            <a:ext cx="2808605" cy="742314"/>
            <a:chOff x="5404485" y="3544231"/>
            <a:chExt cx="2808605" cy="742314"/>
          </a:xfrm>
        </p:grpSpPr>
        <p:sp>
          <p:nvSpPr>
            <p:cNvPr id="91" name="Text Box 1">
              <a:extLst>
                <a:ext uri="{FF2B5EF4-FFF2-40B4-BE49-F238E27FC236}">
                  <a16:creationId xmlns:a16="http://schemas.microsoft.com/office/drawing/2014/main" id="{9E924D7F-9C1A-EF50-567A-0FC3F63C49AC}"/>
                </a:ext>
              </a:extLst>
            </p:cNvPr>
            <p:cNvSpPr txBox="1"/>
            <p:nvPr/>
          </p:nvSpPr>
          <p:spPr>
            <a:xfrm>
              <a:off x="5404485" y="3544231"/>
              <a:ext cx="134493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kern="100" dirty="0" err="1">
                  <a:effectLst/>
                  <a:latin typeface="Arial" panose="020B0604020202020204" pitchFamily="34" charset="0"/>
                  <a:ea typeface="Aptos" panose="020B0004020202020204" pitchFamily="34" charset="0"/>
                  <a:cs typeface="Arial" panose="020B0604020202020204" pitchFamily="34" charset="0"/>
                </a:rPr>
                <a:t>Mattath</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92" name="Text Box 1">
              <a:extLst>
                <a:ext uri="{FF2B5EF4-FFF2-40B4-BE49-F238E27FC236}">
                  <a16:creationId xmlns:a16="http://schemas.microsoft.com/office/drawing/2014/main" id="{528116AF-905A-2B7D-58EC-762098303AF1}"/>
                </a:ext>
              </a:extLst>
            </p:cNvPr>
            <p:cNvSpPr txBox="1"/>
            <p:nvPr/>
          </p:nvSpPr>
          <p:spPr>
            <a:xfrm>
              <a:off x="7297420" y="3544231"/>
              <a:ext cx="915670" cy="429895"/>
            </a:xfrm>
            <a:prstGeom prst="rect">
              <a:avLst/>
            </a:prstGeom>
            <a:solidFill>
              <a:schemeClr val="lt1"/>
            </a:solidFill>
            <a:ln w="6350">
              <a:solidFill>
                <a:prstClr val="black"/>
              </a:solid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i="1" kern="100" dirty="0">
                  <a:effectLst/>
                  <a:latin typeface="Arial" panose="020B0604020202020204" pitchFamily="34" charset="0"/>
                  <a:ea typeface="Aptos" panose="020B0004020202020204" pitchFamily="34" charset="0"/>
                  <a:cs typeface="Arial" panose="020B0604020202020204" pitchFamily="34" charset="0"/>
                </a:rPr>
                <a:t>wife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B2BE2857-2D78-AEF6-9BB8-86E8E963C439}"/>
                </a:ext>
              </a:extLst>
            </p:cNvPr>
            <p:cNvCxnSpPr>
              <a:cxnSpLocks/>
              <a:endCxn id="88" idx="0"/>
            </p:cNvCxnSpPr>
            <p:nvPr/>
          </p:nvCxnSpPr>
          <p:spPr>
            <a:xfrm>
              <a:off x="6934200" y="3742986"/>
              <a:ext cx="0" cy="54229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4" name="Text Box 1">
              <a:extLst>
                <a:ext uri="{FF2B5EF4-FFF2-40B4-BE49-F238E27FC236}">
                  <a16:creationId xmlns:a16="http://schemas.microsoft.com/office/drawing/2014/main" id="{6D354703-234C-C462-81CB-BB604D845062}"/>
                </a:ext>
              </a:extLst>
            </p:cNvPr>
            <p:cNvSpPr txBox="1"/>
            <p:nvPr/>
          </p:nvSpPr>
          <p:spPr>
            <a:xfrm>
              <a:off x="6196965" y="3848396"/>
              <a:ext cx="593090" cy="375285"/>
            </a:xfrm>
            <a:prstGeom prst="rect">
              <a:avLst/>
            </a:prstGeom>
            <a:noFill/>
            <a:ln w="6350">
              <a:noFill/>
            </a:ln>
          </p:spPr>
          <p:txBody>
            <a:bodyPr rot="0" spcFirstLastPara="0" vert="horz" wrap="square" lIns="18000" tIns="18000" rIns="18000" bIns="18000" numCol="1" spcCol="0" rtlCol="0" fromWordArt="0" anchor="t" anchorCtr="0" forceAA="0" compatLnSpc="1">
              <a:prstTxWarp prst="textNoShape">
                <a:avLst/>
              </a:prstTxWarp>
              <a:noAutofit/>
            </a:bodyPr>
            <a:lstStyle/>
            <a:p>
              <a:pPr algn="ctr">
                <a:lnSpc>
                  <a:spcPct val="115000"/>
                </a:lnSpc>
                <a:spcAft>
                  <a:spcPts val="800"/>
                </a:spcAft>
              </a:pPr>
              <a:r>
                <a:rPr lang="en-GB" sz="2400" b="1" i="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son</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5" name="Freeform: Shape 104">
              <a:extLst>
                <a:ext uri="{FF2B5EF4-FFF2-40B4-BE49-F238E27FC236}">
                  <a16:creationId xmlns:a16="http://schemas.microsoft.com/office/drawing/2014/main" id="{19E5ABBC-907E-B8B8-58F1-C55A19503B65}"/>
                </a:ext>
              </a:extLst>
            </p:cNvPr>
            <p:cNvSpPr/>
            <p:nvPr/>
          </p:nvSpPr>
          <p:spPr>
            <a:xfrm>
              <a:off x="6135370" y="3958250"/>
              <a:ext cx="678180" cy="328295"/>
            </a:xfrm>
            <a:custGeom>
              <a:avLst/>
              <a:gdLst>
                <a:gd name="connsiteX0" fmla="*/ 0 w 2048256"/>
                <a:gd name="connsiteY0" fmla="*/ 0 h 348843"/>
                <a:gd name="connsiteX1" fmla="*/ 153619 w 2048256"/>
                <a:gd name="connsiteY1" fmla="*/ 248717 h 348843"/>
                <a:gd name="connsiteX2" fmla="*/ 855879 w 2048256"/>
                <a:gd name="connsiteY2" fmla="*/ 343815 h 348843"/>
                <a:gd name="connsiteX3" fmla="*/ 1989735 w 2048256"/>
                <a:gd name="connsiteY3" fmla="*/ 336499 h 348843"/>
                <a:gd name="connsiteX4" fmla="*/ 2048256 w 2048256"/>
                <a:gd name="connsiteY4" fmla="*/ 336499 h 348843"/>
                <a:gd name="connsiteX0" fmla="*/ 0 w 2092771"/>
                <a:gd name="connsiteY0" fmla="*/ 0 h 337679"/>
                <a:gd name="connsiteX1" fmla="*/ 153619 w 2092771"/>
                <a:gd name="connsiteY1" fmla="*/ 24871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479671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92771"/>
                <a:gd name="connsiteY0" fmla="*/ 0 h 337679"/>
                <a:gd name="connsiteX1" fmla="*/ 238599 w 2092771"/>
                <a:gd name="connsiteY1" fmla="*/ 242627 h 337679"/>
                <a:gd name="connsiteX2" fmla="*/ 825756 w 2092771"/>
                <a:gd name="connsiteY2" fmla="*/ 320566 h 337679"/>
                <a:gd name="connsiteX3" fmla="*/ 1989735 w 2092771"/>
                <a:gd name="connsiteY3" fmla="*/ 336499 h 337679"/>
                <a:gd name="connsiteX4" fmla="*/ 2048256 w 2092771"/>
                <a:gd name="connsiteY4" fmla="*/ 336499 h 337679"/>
                <a:gd name="connsiteX0" fmla="*/ 0 w 2048256"/>
                <a:gd name="connsiteY0" fmla="*/ 0 h 339123"/>
                <a:gd name="connsiteX1" fmla="*/ 238599 w 2048256"/>
                <a:gd name="connsiteY1" fmla="*/ 242627 h 339123"/>
                <a:gd name="connsiteX2" fmla="*/ 1096989 w 2048256"/>
                <a:gd name="connsiteY2" fmla="*/ 330513 h 339123"/>
                <a:gd name="connsiteX3" fmla="*/ 1989735 w 2048256"/>
                <a:gd name="connsiteY3" fmla="*/ 336499 h 339123"/>
                <a:gd name="connsiteX4" fmla="*/ 2048256 w 2048256"/>
                <a:gd name="connsiteY4" fmla="*/ 336499 h 339123"/>
                <a:gd name="connsiteX0" fmla="*/ 0 w 2048256"/>
                <a:gd name="connsiteY0" fmla="*/ 0 h 339128"/>
                <a:gd name="connsiteX1" fmla="*/ 479753 w 2048256"/>
                <a:gd name="connsiteY1" fmla="*/ 242560 h 339128"/>
                <a:gd name="connsiteX2" fmla="*/ 1096989 w 2048256"/>
                <a:gd name="connsiteY2" fmla="*/ 330513 h 339128"/>
                <a:gd name="connsiteX3" fmla="*/ 1989735 w 2048256"/>
                <a:gd name="connsiteY3" fmla="*/ 336499 h 339128"/>
                <a:gd name="connsiteX4" fmla="*/ 2048256 w 2048256"/>
                <a:gd name="connsiteY4" fmla="*/ 336499 h 339128"/>
                <a:gd name="connsiteX0" fmla="*/ 0 w 2071122"/>
                <a:gd name="connsiteY0" fmla="*/ 0 h 338541"/>
                <a:gd name="connsiteX1" fmla="*/ 479753 w 2071122"/>
                <a:gd name="connsiteY1" fmla="*/ 242560 h 338541"/>
                <a:gd name="connsiteX2" fmla="*/ 1127123 w 2071122"/>
                <a:gd name="connsiteY2" fmla="*/ 308929 h 338541"/>
                <a:gd name="connsiteX3" fmla="*/ 1989735 w 2071122"/>
                <a:gd name="connsiteY3" fmla="*/ 336499 h 338541"/>
                <a:gd name="connsiteX4" fmla="*/ 2048256 w 2071122"/>
                <a:gd name="connsiteY4" fmla="*/ 336499 h 338541"/>
                <a:gd name="connsiteX0" fmla="*/ 0 w 2048256"/>
                <a:gd name="connsiteY0" fmla="*/ 0 h 339079"/>
                <a:gd name="connsiteX1" fmla="*/ 479753 w 2048256"/>
                <a:gd name="connsiteY1" fmla="*/ 242560 h 339079"/>
                <a:gd name="connsiteX2" fmla="*/ 1368140 w 2048256"/>
                <a:gd name="connsiteY2" fmla="*/ 330438 h 339079"/>
                <a:gd name="connsiteX3" fmla="*/ 1989735 w 2048256"/>
                <a:gd name="connsiteY3" fmla="*/ 336499 h 339079"/>
                <a:gd name="connsiteX4" fmla="*/ 2048256 w 2048256"/>
                <a:gd name="connsiteY4" fmla="*/ 336499 h 339079"/>
                <a:gd name="connsiteX0" fmla="*/ 0 w 2056026"/>
                <a:gd name="connsiteY0" fmla="*/ 0 h 337338"/>
                <a:gd name="connsiteX1" fmla="*/ 479753 w 2056026"/>
                <a:gd name="connsiteY1" fmla="*/ 242560 h 337338"/>
                <a:gd name="connsiteX2" fmla="*/ 1344198 w 2056026"/>
                <a:gd name="connsiteY2" fmla="*/ 325162 h 337338"/>
                <a:gd name="connsiteX3" fmla="*/ 1989735 w 2056026"/>
                <a:gd name="connsiteY3" fmla="*/ 336499 h 337338"/>
                <a:gd name="connsiteX4" fmla="*/ 2048256 w 2056026"/>
                <a:gd name="connsiteY4" fmla="*/ 336499 h 337338"/>
                <a:gd name="connsiteX0" fmla="*/ 0 w 2048256"/>
                <a:gd name="connsiteY0" fmla="*/ 0 h 337025"/>
                <a:gd name="connsiteX1" fmla="*/ 479753 w 2048256"/>
                <a:gd name="connsiteY1" fmla="*/ 242560 h 337025"/>
                <a:gd name="connsiteX2" fmla="*/ 1344198 w 2048256"/>
                <a:gd name="connsiteY2" fmla="*/ 325162 h 337025"/>
                <a:gd name="connsiteX3" fmla="*/ 1710422 w 2048256"/>
                <a:gd name="connsiteY3" fmla="*/ 336052 h 337025"/>
                <a:gd name="connsiteX4" fmla="*/ 2048256 w 2048256"/>
                <a:gd name="connsiteY4" fmla="*/ 336499 h 337025"/>
                <a:gd name="connsiteX0" fmla="*/ 0 w 2048256"/>
                <a:gd name="connsiteY0" fmla="*/ 0 h 336499"/>
                <a:gd name="connsiteX1" fmla="*/ 479753 w 2048256"/>
                <a:gd name="connsiteY1" fmla="*/ 242560 h 336499"/>
                <a:gd name="connsiteX2" fmla="*/ 1344198 w 2048256"/>
                <a:gd name="connsiteY2" fmla="*/ 325162 h 336499"/>
                <a:gd name="connsiteX3" fmla="*/ 1367261 w 2048256"/>
                <a:gd name="connsiteY3" fmla="*/ 325937 h 336499"/>
                <a:gd name="connsiteX4" fmla="*/ 2048256 w 2048256"/>
                <a:gd name="connsiteY4" fmla="*/ 336499 h 336499"/>
                <a:gd name="connsiteX0" fmla="*/ 0 w 2048256"/>
                <a:gd name="connsiteY0" fmla="*/ 0 h 336499"/>
                <a:gd name="connsiteX1" fmla="*/ 479753 w 2048256"/>
                <a:gd name="connsiteY1" fmla="*/ 242560 h 336499"/>
                <a:gd name="connsiteX2" fmla="*/ 1344198 w 2048256"/>
                <a:gd name="connsiteY2" fmla="*/ 325162 h 336499"/>
                <a:gd name="connsiteX3" fmla="*/ 2048256 w 2048256"/>
                <a:gd name="connsiteY3" fmla="*/ 336499 h 336499"/>
                <a:gd name="connsiteX0" fmla="*/ 0 w 2048256"/>
                <a:gd name="connsiteY0" fmla="*/ 0 h 336499"/>
                <a:gd name="connsiteX1" fmla="*/ 479753 w 2048256"/>
                <a:gd name="connsiteY1" fmla="*/ 242560 h 336499"/>
                <a:gd name="connsiteX2" fmla="*/ 1208525 w 2048256"/>
                <a:gd name="connsiteY2" fmla="*/ 322964 h 336499"/>
                <a:gd name="connsiteX3" fmla="*/ 2048256 w 2048256"/>
                <a:gd name="connsiteY3" fmla="*/ 336499 h 336499"/>
                <a:gd name="connsiteX0" fmla="*/ 0 w 2048256"/>
                <a:gd name="connsiteY0" fmla="*/ 0 h 340548"/>
                <a:gd name="connsiteX1" fmla="*/ 328117 w 2048256"/>
                <a:gd name="connsiteY1" fmla="*/ 151111 h 340548"/>
                <a:gd name="connsiteX2" fmla="*/ 1208525 w 2048256"/>
                <a:gd name="connsiteY2" fmla="*/ 322964 h 340548"/>
                <a:gd name="connsiteX3" fmla="*/ 2048256 w 2048256"/>
                <a:gd name="connsiteY3" fmla="*/ 336499 h 34054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40638"/>
                <a:gd name="connsiteX1" fmla="*/ 507906 w 2048256"/>
                <a:gd name="connsiteY1" fmla="*/ 149792 h 340638"/>
                <a:gd name="connsiteX2" fmla="*/ 1208525 w 2048256"/>
                <a:gd name="connsiteY2" fmla="*/ 322964 h 340638"/>
                <a:gd name="connsiteX3" fmla="*/ 2048256 w 2048256"/>
                <a:gd name="connsiteY3" fmla="*/ 336499 h 340638"/>
                <a:gd name="connsiteX0" fmla="*/ 0 w 2048256"/>
                <a:gd name="connsiteY0" fmla="*/ 0 h 336499"/>
                <a:gd name="connsiteX1" fmla="*/ 507906 w 2048256"/>
                <a:gd name="connsiteY1" fmla="*/ 149792 h 336499"/>
                <a:gd name="connsiteX2" fmla="*/ 1144680 w 2048256"/>
                <a:gd name="connsiteY2" fmla="*/ 310650 h 336499"/>
                <a:gd name="connsiteX3" fmla="*/ 2048256 w 2048256"/>
                <a:gd name="connsiteY3" fmla="*/ 336499 h 336499"/>
                <a:gd name="connsiteX0" fmla="*/ 0 w 2048256"/>
                <a:gd name="connsiteY0" fmla="*/ 0 h 336499"/>
                <a:gd name="connsiteX1" fmla="*/ 428099 w 2048256"/>
                <a:gd name="connsiteY1" fmla="*/ 152430 h 336499"/>
                <a:gd name="connsiteX2" fmla="*/ 1144680 w 2048256"/>
                <a:gd name="connsiteY2" fmla="*/ 310650 h 336499"/>
                <a:gd name="connsiteX3" fmla="*/ 2048256 w 2048256"/>
                <a:gd name="connsiteY3" fmla="*/ 336499 h 336499"/>
                <a:gd name="connsiteX0" fmla="*/ 0 w 2048256"/>
                <a:gd name="connsiteY0" fmla="*/ 0 h 336499"/>
                <a:gd name="connsiteX1" fmla="*/ 428099 w 2048256"/>
                <a:gd name="connsiteY1" fmla="*/ 152430 h 336499"/>
                <a:gd name="connsiteX2" fmla="*/ 1780651 w 2048256"/>
                <a:gd name="connsiteY2" fmla="*/ 281201 h 336499"/>
                <a:gd name="connsiteX3" fmla="*/ 2048256 w 2048256"/>
                <a:gd name="connsiteY3" fmla="*/ 336499 h 336499"/>
                <a:gd name="connsiteX0" fmla="*/ 0 w 2048256"/>
                <a:gd name="connsiteY0" fmla="*/ 0 h 336499"/>
                <a:gd name="connsiteX1" fmla="*/ 428099 w 2048256"/>
                <a:gd name="connsiteY1" fmla="*/ 152430 h 336499"/>
                <a:gd name="connsiteX2" fmla="*/ 1780651 w 2048256"/>
                <a:gd name="connsiteY2" fmla="*/ 281201 h 336499"/>
                <a:gd name="connsiteX3" fmla="*/ 2048256 w 2048256"/>
                <a:gd name="connsiteY3" fmla="*/ 336499 h 336499"/>
                <a:gd name="connsiteX0" fmla="*/ 0 w 2048256"/>
                <a:gd name="connsiteY0" fmla="*/ 0 h 336499"/>
                <a:gd name="connsiteX1" fmla="*/ 428099 w 2048256"/>
                <a:gd name="connsiteY1" fmla="*/ 152430 h 336499"/>
                <a:gd name="connsiteX2" fmla="*/ 1854926 w 2048256"/>
                <a:gd name="connsiteY2" fmla="*/ 271642 h 336499"/>
                <a:gd name="connsiteX3" fmla="*/ 2048256 w 2048256"/>
                <a:gd name="connsiteY3" fmla="*/ 336499 h 336499"/>
                <a:gd name="connsiteX0" fmla="*/ 0 w 2048256"/>
                <a:gd name="connsiteY0" fmla="*/ 0 h 336499"/>
                <a:gd name="connsiteX1" fmla="*/ 428099 w 2048256"/>
                <a:gd name="connsiteY1" fmla="*/ 152430 h 336499"/>
                <a:gd name="connsiteX2" fmla="*/ 1854926 w 2048256"/>
                <a:gd name="connsiteY2" fmla="*/ 271642 h 336499"/>
                <a:gd name="connsiteX3" fmla="*/ 2048256 w 2048256"/>
                <a:gd name="connsiteY3" fmla="*/ 336499 h 336499"/>
                <a:gd name="connsiteX0" fmla="*/ 0 w 2048264"/>
                <a:gd name="connsiteY0" fmla="*/ 0 h 336499"/>
                <a:gd name="connsiteX1" fmla="*/ 428099 w 2048264"/>
                <a:gd name="connsiteY1" fmla="*/ 152430 h 336499"/>
                <a:gd name="connsiteX2" fmla="*/ 2048256 w 2048264"/>
                <a:gd name="connsiteY2" fmla="*/ 271642 h 336499"/>
                <a:gd name="connsiteX3" fmla="*/ 2048256 w 2048264"/>
                <a:gd name="connsiteY3" fmla="*/ 336499 h 336499"/>
                <a:gd name="connsiteX0" fmla="*/ 0 w 2048256"/>
                <a:gd name="connsiteY0" fmla="*/ 0 h 336499"/>
                <a:gd name="connsiteX1" fmla="*/ 428099 w 2048256"/>
                <a:gd name="connsiteY1" fmla="*/ 152430 h 336499"/>
                <a:gd name="connsiteX2" fmla="*/ 1963368 w 2048256"/>
                <a:gd name="connsiteY2" fmla="*/ 271642 h 336499"/>
                <a:gd name="connsiteX3" fmla="*/ 2048256 w 2048256"/>
                <a:gd name="connsiteY3" fmla="*/ 336499 h 336499"/>
                <a:gd name="connsiteX0" fmla="*/ 0 w 2055751"/>
                <a:gd name="connsiteY0" fmla="*/ 0 h 326625"/>
                <a:gd name="connsiteX1" fmla="*/ 428099 w 2055751"/>
                <a:gd name="connsiteY1" fmla="*/ 152430 h 326625"/>
                <a:gd name="connsiteX2" fmla="*/ 1963368 w 2055751"/>
                <a:gd name="connsiteY2" fmla="*/ 271642 h 326625"/>
                <a:gd name="connsiteX3" fmla="*/ 1984589 w 2055751"/>
                <a:gd name="connsiteY3" fmla="*/ 326625 h 326625"/>
                <a:gd name="connsiteX0" fmla="*/ 0 w 2082346"/>
                <a:gd name="connsiteY0" fmla="*/ 0 h 326625"/>
                <a:gd name="connsiteX1" fmla="*/ 428099 w 2082346"/>
                <a:gd name="connsiteY1" fmla="*/ 152430 h 326625"/>
                <a:gd name="connsiteX2" fmla="*/ 1963368 w 2082346"/>
                <a:gd name="connsiteY2" fmla="*/ 271642 h 326625"/>
                <a:gd name="connsiteX3" fmla="*/ 1984589 w 2082346"/>
                <a:gd name="connsiteY3" fmla="*/ 326625 h 326625"/>
                <a:gd name="connsiteX0" fmla="*/ 0 w 1984587"/>
                <a:gd name="connsiteY0" fmla="*/ 0 h 326625"/>
                <a:gd name="connsiteX1" fmla="*/ 428099 w 1984587"/>
                <a:gd name="connsiteY1" fmla="*/ 152430 h 326625"/>
                <a:gd name="connsiteX2" fmla="*/ 1496466 w 1984587"/>
                <a:gd name="connsiteY2" fmla="*/ 237809 h 326625"/>
                <a:gd name="connsiteX3" fmla="*/ 1984589 w 1984587"/>
                <a:gd name="connsiteY3" fmla="*/ 326625 h 326625"/>
                <a:gd name="connsiteX0" fmla="*/ 0 w 1984587"/>
                <a:gd name="connsiteY0" fmla="*/ 0 h 326625"/>
                <a:gd name="connsiteX1" fmla="*/ 428099 w 1984587"/>
                <a:gd name="connsiteY1" fmla="*/ 152430 h 326625"/>
                <a:gd name="connsiteX2" fmla="*/ 1061609 w 1984587"/>
                <a:gd name="connsiteY2" fmla="*/ 203976 h 326625"/>
                <a:gd name="connsiteX3" fmla="*/ 1984589 w 1984587"/>
                <a:gd name="connsiteY3" fmla="*/ 326625 h 326625"/>
                <a:gd name="connsiteX0" fmla="*/ 0 w 1984760"/>
                <a:gd name="connsiteY0" fmla="*/ 0 h 326625"/>
                <a:gd name="connsiteX1" fmla="*/ 428099 w 1984760"/>
                <a:gd name="connsiteY1" fmla="*/ 152430 h 326625"/>
                <a:gd name="connsiteX2" fmla="*/ 1061609 w 1984760"/>
                <a:gd name="connsiteY2" fmla="*/ 203976 h 326625"/>
                <a:gd name="connsiteX3" fmla="*/ 1984589 w 1984760"/>
                <a:gd name="connsiteY3" fmla="*/ 326625 h 326625"/>
                <a:gd name="connsiteX0" fmla="*/ 0 w 1984768"/>
                <a:gd name="connsiteY0" fmla="*/ 0 h 326625"/>
                <a:gd name="connsiteX1" fmla="*/ 237171 w 1984768"/>
                <a:gd name="connsiteY1" fmla="*/ 151077 h 326625"/>
                <a:gd name="connsiteX2" fmla="*/ 1061609 w 1984768"/>
                <a:gd name="connsiteY2" fmla="*/ 203976 h 326625"/>
                <a:gd name="connsiteX3" fmla="*/ 1984589 w 1984768"/>
                <a:gd name="connsiteY3" fmla="*/ 326625 h 326625"/>
                <a:gd name="connsiteX0" fmla="*/ 0 w 1984768"/>
                <a:gd name="connsiteY0" fmla="*/ 0 h 326625"/>
                <a:gd name="connsiteX1" fmla="*/ 237171 w 1984768"/>
                <a:gd name="connsiteY1" fmla="*/ 151077 h 326625"/>
                <a:gd name="connsiteX2" fmla="*/ 1061609 w 1984768"/>
                <a:gd name="connsiteY2" fmla="*/ 203976 h 326625"/>
                <a:gd name="connsiteX3" fmla="*/ 1984589 w 1984768"/>
                <a:gd name="connsiteY3" fmla="*/ 326625 h 326625"/>
                <a:gd name="connsiteX0" fmla="*/ 0 w 1984772"/>
                <a:gd name="connsiteY0" fmla="*/ 0 h 326625"/>
                <a:gd name="connsiteX1" fmla="*/ 88670 w 1984772"/>
                <a:gd name="connsiteY1" fmla="*/ 152431 h 326625"/>
                <a:gd name="connsiteX2" fmla="*/ 1061609 w 1984772"/>
                <a:gd name="connsiteY2" fmla="*/ 203976 h 326625"/>
                <a:gd name="connsiteX3" fmla="*/ 1984589 w 1984772"/>
                <a:gd name="connsiteY3" fmla="*/ 326625 h 326625"/>
                <a:gd name="connsiteX0" fmla="*/ 6836 w 1991612"/>
                <a:gd name="connsiteY0" fmla="*/ 0 h 326625"/>
                <a:gd name="connsiteX1" fmla="*/ 6836 w 1991612"/>
                <a:gd name="connsiteY1" fmla="*/ 152431 h 326625"/>
                <a:gd name="connsiteX2" fmla="*/ 1068445 w 1991612"/>
                <a:gd name="connsiteY2" fmla="*/ 203976 h 326625"/>
                <a:gd name="connsiteX3" fmla="*/ 1991425 w 1991612"/>
                <a:gd name="connsiteY3" fmla="*/ 326625 h 326625"/>
                <a:gd name="connsiteX0" fmla="*/ 58590 w 2043313"/>
                <a:gd name="connsiteY0" fmla="*/ 0 h 326625"/>
                <a:gd name="connsiteX1" fmla="*/ 58590 w 2043313"/>
                <a:gd name="connsiteY1" fmla="*/ 152431 h 326625"/>
                <a:gd name="connsiteX2" fmla="*/ 865752 w 2043313"/>
                <a:gd name="connsiteY2" fmla="*/ 191796 h 326625"/>
                <a:gd name="connsiteX3" fmla="*/ 2043179 w 2043313"/>
                <a:gd name="connsiteY3" fmla="*/ 326625 h 326625"/>
                <a:gd name="connsiteX0" fmla="*/ 58590 w 2043309"/>
                <a:gd name="connsiteY0" fmla="*/ 0 h 326625"/>
                <a:gd name="connsiteX1" fmla="*/ 58590 w 2043309"/>
                <a:gd name="connsiteY1" fmla="*/ 152431 h 326625"/>
                <a:gd name="connsiteX2" fmla="*/ 865752 w 2043309"/>
                <a:gd name="connsiteY2" fmla="*/ 191796 h 326625"/>
                <a:gd name="connsiteX3" fmla="*/ 2043179 w 2043309"/>
                <a:gd name="connsiteY3" fmla="*/ 326625 h 326625"/>
                <a:gd name="connsiteX0" fmla="*/ 2 w 1984721"/>
                <a:gd name="connsiteY0" fmla="*/ 0 h 326625"/>
                <a:gd name="connsiteX1" fmla="*/ 137962 w 1984721"/>
                <a:gd name="connsiteY1" fmla="*/ 152431 h 326625"/>
                <a:gd name="connsiteX2" fmla="*/ 807164 w 1984721"/>
                <a:gd name="connsiteY2" fmla="*/ 191796 h 326625"/>
                <a:gd name="connsiteX3" fmla="*/ 1984591 w 1984721"/>
                <a:gd name="connsiteY3" fmla="*/ 326625 h 326625"/>
                <a:gd name="connsiteX0" fmla="*/ 2 w 1984721"/>
                <a:gd name="connsiteY0" fmla="*/ 0 h 326625"/>
                <a:gd name="connsiteX1" fmla="*/ 137962 w 1984721"/>
                <a:gd name="connsiteY1" fmla="*/ 152431 h 326625"/>
                <a:gd name="connsiteX2" fmla="*/ 807164 w 1984721"/>
                <a:gd name="connsiteY2" fmla="*/ 191796 h 326625"/>
                <a:gd name="connsiteX3" fmla="*/ 1984591 w 1984721"/>
                <a:gd name="connsiteY3" fmla="*/ 326625 h 326625"/>
                <a:gd name="connsiteX0" fmla="*/ 2 w 1984717"/>
                <a:gd name="connsiteY0" fmla="*/ 0 h 326625"/>
                <a:gd name="connsiteX1" fmla="*/ 326483 w 1984717"/>
                <a:gd name="connsiteY1" fmla="*/ 195874 h 326625"/>
                <a:gd name="connsiteX2" fmla="*/ 807164 w 1984717"/>
                <a:gd name="connsiteY2" fmla="*/ 191796 h 326625"/>
                <a:gd name="connsiteX3" fmla="*/ 1984591 w 1984717"/>
                <a:gd name="connsiteY3" fmla="*/ 326625 h 326625"/>
                <a:gd name="connsiteX0" fmla="*/ 2 w 1984717"/>
                <a:gd name="connsiteY0" fmla="*/ 0 h 326625"/>
                <a:gd name="connsiteX1" fmla="*/ 807164 w 1984717"/>
                <a:gd name="connsiteY1" fmla="*/ 191796 h 326625"/>
                <a:gd name="connsiteX2" fmla="*/ 1984591 w 1984717"/>
                <a:gd name="connsiteY2" fmla="*/ 326625 h 326625"/>
                <a:gd name="connsiteX0" fmla="*/ 2 w 1984688"/>
                <a:gd name="connsiteY0" fmla="*/ 0 h 326625"/>
                <a:gd name="connsiteX1" fmla="*/ 563657 w 1984688"/>
                <a:gd name="connsiteY1" fmla="*/ 194209 h 326625"/>
                <a:gd name="connsiteX2" fmla="*/ 1984591 w 1984688"/>
                <a:gd name="connsiteY2" fmla="*/ 326625 h 326625"/>
                <a:gd name="connsiteX0" fmla="*/ 2 w 1984672"/>
                <a:gd name="connsiteY0" fmla="*/ 0 h 326625"/>
                <a:gd name="connsiteX1" fmla="*/ 282779 w 1984672"/>
                <a:gd name="connsiteY1" fmla="*/ 206276 h 326625"/>
                <a:gd name="connsiteX2" fmla="*/ 1984591 w 1984672"/>
                <a:gd name="connsiteY2" fmla="*/ 326625 h 326625"/>
                <a:gd name="connsiteX0" fmla="*/ 2 w 1984672"/>
                <a:gd name="connsiteY0" fmla="*/ 0 h 326625"/>
                <a:gd name="connsiteX1" fmla="*/ 282779 w 1984672"/>
                <a:gd name="connsiteY1" fmla="*/ 206276 h 326625"/>
                <a:gd name="connsiteX2" fmla="*/ 1984591 w 1984672"/>
                <a:gd name="connsiteY2" fmla="*/ 326625 h 326625"/>
                <a:gd name="connsiteX0" fmla="*/ 2 w 1984672"/>
                <a:gd name="connsiteY0" fmla="*/ 0 h 326625"/>
                <a:gd name="connsiteX1" fmla="*/ 282776 w 1984672"/>
                <a:gd name="connsiteY1" fmla="*/ 240065 h 326625"/>
                <a:gd name="connsiteX2" fmla="*/ 1984591 w 1984672"/>
                <a:gd name="connsiteY2" fmla="*/ 326625 h 326625"/>
                <a:gd name="connsiteX0" fmla="*/ 34203 w 2018861"/>
                <a:gd name="connsiteY0" fmla="*/ 0 h 326625"/>
                <a:gd name="connsiteX1" fmla="*/ 97040 w 2018861"/>
                <a:gd name="connsiteY1" fmla="*/ 232825 h 326625"/>
                <a:gd name="connsiteX2" fmla="*/ 2018792 w 2018861"/>
                <a:gd name="connsiteY2" fmla="*/ 326625 h 326625"/>
                <a:gd name="connsiteX0" fmla="*/ 27891 w 2012549"/>
                <a:gd name="connsiteY0" fmla="*/ 0 h 326625"/>
                <a:gd name="connsiteX1" fmla="*/ 98585 w 2012549"/>
                <a:gd name="connsiteY1" fmla="*/ 266613 h 326625"/>
                <a:gd name="connsiteX2" fmla="*/ 2012480 w 2012549"/>
                <a:gd name="connsiteY2" fmla="*/ 326625 h 326625"/>
                <a:gd name="connsiteX0" fmla="*/ 27891 w 2012549"/>
                <a:gd name="connsiteY0" fmla="*/ 0 h 326625"/>
                <a:gd name="connsiteX1" fmla="*/ 98584 w 2012549"/>
                <a:gd name="connsiteY1" fmla="*/ 308122 h 326625"/>
                <a:gd name="connsiteX2" fmla="*/ 2012480 w 2012549"/>
                <a:gd name="connsiteY2" fmla="*/ 326625 h 326625"/>
              </a:gdLst>
              <a:ahLst/>
              <a:cxnLst>
                <a:cxn ang="0">
                  <a:pos x="connsiteX0" y="connsiteY0"/>
                </a:cxn>
                <a:cxn ang="0">
                  <a:pos x="connsiteX1" y="connsiteY1"/>
                </a:cxn>
                <a:cxn ang="0">
                  <a:pos x="connsiteX2" y="connsiteY2"/>
                </a:cxn>
              </a:cxnLst>
              <a:rect l="l" t="t" r="r" b="b"/>
              <a:pathLst>
                <a:path w="2012549" h="326625">
                  <a:moveTo>
                    <a:pt x="27891" y="0"/>
                  </a:moveTo>
                  <a:cubicBezTo>
                    <a:pt x="196050" y="39958"/>
                    <a:pt x="-162056" y="274263"/>
                    <a:pt x="98584" y="308122"/>
                  </a:cubicBezTo>
                  <a:cubicBezTo>
                    <a:pt x="359224" y="341981"/>
                    <a:pt x="2024934" y="172691"/>
                    <a:pt x="2012480" y="326625"/>
                  </a:cubicBezTo>
                </a:path>
              </a:pathLst>
            </a:custGeom>
            <a:noFill/>
            <a:ln w="38100">
              <a:solidFill>
                <a:srgbClr val="FF0000"/>
              </a:solidFill>
              <a:headEnd type="triangle" w="lg" len="lg"/>
              <a:tailEnd type="none"/>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90" name="Straight Connector 89">
              <a:extLst>
                <a:ext uri="{FF2B5EF4-FFF2-40B4-BE49-F238E27FC236}">
                  <a16:creationId xmlns:a16="http://schemas.microsoft.com/office/drawing/2014/main" id="{1EAE7D20-CE3E-E56F-4B1D-F8BFED75AA6B}"/>
                </a:ext>
              </a:extLst>
            </p:cNvPr>
            <p:cNvCxnSpPr>
              <a:cxnSpLocks/>
            </p:cNvCxnSpPr>
            <p:nvPr/>
          </p:nvCxnSpPr>
          <p:spPr>
            <a:xfrm>
              <a:off x="6749415" y="3742207"/>
              <a:ext cx="548005"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11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6" grpId="0" animBg="1"/>
      <p:bldP spid="88" grpId="0" animBg="1"/>
      <p:bldP spid="89" grpId="0" animBg="1"/>
      <p:bldP spid="96" grpId="0"/>
      <p:bldP spid="97" grpId="0" animBg="1"/>
      <p:bldP spid="100" grpId="0" animBg="1"/>
      <p:bldP spid="101" grpId="0"/>
      <p:bldP spid="102" grpId="0" animBg="1"/>
      <p:bldP spid="103" grpId="0"/>
      <p:bldP spid="113" grpId="0"/>
      <p:bldP spid="6" grpId="0" animBg="1"/>
      <p:bldP spid="8"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4028-3342-8A87-3645-DBBC531E1B7E}"/>
              </a:ext>
            </a:extLst>
          </p:cNvPr>
          <p:cNvSpPr>
            <a:spLocks noGrp="1"/>
          </p:cNvSpPr>
          <p:nvPr>
            <p:ph type="title"/>
          </p:nvPr>
        </p:nvSpPr>
        <p:spPr/>
        <p:txBody>
          <a:bodyPr/>
          <a:lstStyle/>
          <a:p>
            <a:pPr algn="ctr"/>
            <a:r>
              <a:rPr lang="en-GB" dirty="0"/>
              <a:t>Two Genealogies?</a:t>
            </a:r>
          </a:p>
        </p:txBody>
      </p:sp>
      <p:sp>
        <p:nvSpPr>
          <p:cNvPr id="3" name="Content Placeholder 2">
            <a:extLst>
              <a:ext uri="{FF2B5EF4-FFF2-40B4-BE49-F238E27FC236}">
                <a16:creationId xmlns:a16="http://schemas.microsoft.com/office/drawing/2014/main" id="{CA57C2AE-AE0B-B4D7-9A71-613635FA9EE4}"/>
              </a:ext>
            </a:extLst>
          </p:cNvPr>
          <p:cNvSpPr>
            <a:spLocks noGrp="1"/>
          </p:cNvSpPr>
          <p:nvPr>
            <p:ph idx="1"/>
          </p:nvPr>
        </p:nvSpPr>
        <p:spPr>
          <a:xfrm>
            <a:off x="619898" y="1825625"/>
            <a:ext cx="10843054" cy="4351338"/>
          </a:xfrm>
        </p:spPr>
        <p:txBody>
          <a:bodyPr>
            <a:normAutofit fontScale="92500"/>
          </a:bodyPr>
          <a:lstStyle/>
          <a:p>
            <a:r>
              <a:rPr lang="en-GB" dirty="0"/>
              <a:t>Yes, like everyone’s, apart from consanguineous ones.</a:t>
            </a:r>
          </a:p>
          <a:p>
            <a:r>
              <a:rPr lang="en-GB" dirty="0"/>
              <a:t>Matthew gives the royal line, Luke the physical descent.</a:t>
            </a:r>
          </a:p>
          <a:p>
            <a:r>
              <a:rPr lang="en-GB" dirty="0"/>
              <a:t>Both are from King David. They are completely separate until they have a common ancestor at David.</a:t>
            </a:r>
          </a:p>
          <a:p>
            <a:r>
              <a:rPr lang="en-GB" dirty="0"/>
              <a:t>Matthew’s </a:t>
            </a:r>
            <a:r>
              <a:rPr lang="en-GB" dirty="0" err="1"/>
              <a:t>Shealtiel</a:t>
            </a:r>
            <a:r>
              <a:rPr lang="en-GB" dirty="0"/>
              <a:t>, Zerubbabel and Luke’s </a:t>
            </a:r>
            <a:r>
              <a:rPr lang="en-GB" dirty="0" err="1"/>
              <a:t>Shealtiel</a:t>
            </a:r>
            <a:r>
              <a:rPr lang="en-GB" dirty="0"/>
              <a:t>, Zerubbabel are different people with the same name.</a:t>
            </a:r>
          </a:p>
          <a:p>
            <a:pPr lvl="1"/>
            <a:r>
              <a:rPr lang="en-GB" b="1" i="0" dirty="0">
                <a:solidFill>
                  <a:srgbClr val="000000"/>
                </a:solidFill>
                <a:effectLst/>
                <a:latin typeface="Arial" panose="020B0604020202020204" pitchFamily="34" charset="0"/>
                <a:cs typeface="Arial" panose="020B0604020202020204" pitchFamily="34" charset="0"/>
              </a:rPr>
              <a:t>Jeconiah</a:t>
            </a:r>
            <a:r>
              <a:rPr lang="en-GB" b="0" i="0" dirty="0">
                <a:solidFill>
                  <a:srgbClr val="000000"/>
                </a:solidFill>
                <a:effectLst/>
                <a:latin typeface="Arial" panose="020B0604020202020204" pitchFamily="34" charset="0"/>
                <a:cs typeface="Arial" panose="020B0604020202020204" pitchFamily="34" charset="0"/>
              </a:rPr>
              <a:t> begot </a:t>
            </a:r>
            <a:r>
              <a:rPr lang="en-GB" b="0" i="0" dirty="0" err="1">
                <a:solidFill>
                  <a:srgbClr val="000000"/>
                </a:solidFill>
                <a:effectLst/>
                <a:latin typeface="Arial" panose="020B0604020202020204" pitchFamily="34" charset="0"/>
                <a:cs typeface="Arial" panose="020B0604020202020204" pitchFamily="34" charset="0"/>
              </a:rPr>
              <a:t>Shealtiel</a:t>
            </a:r>
            <a:r>
              <a:rPr lang="en-GB" b="0" i="0" dirty="0">
                <a:solidFill>
                  <a:srgbClr val="000000"/>
                </a:solidFill>
                <a:effectLst/>
                <a:latin typeface="Arial" panose="020B0604020202020204" pitchFamily="34" charset="0"/>
                <a:cs typeface="Arial" panose="020B0604020202020204" pitchFamily="34" charset="0"/>
              </a:rPr>
              <a:t>, and </a:t>
            </a:r>
            <a:r>
              <a:rPr lang="en-GB" b="0" i="0" dirty="0" err="1">
                <a:solidFill>
                  <a:srgbClr val="000000"/>
                </a:solidFill>
                <a:effectLst/>
                <a:latin typeface="Arial" panose="020B0604020202020204" pitchFamily="34" charset="0"/>
                <a:cs typeface="Arial" panose="020B0604020202020204" pitchFamily="34" charset="0"/>
              </a:rPr>
              <a:t>Shealtiel</a:t>
            </a:r>
            <a:r>
              <a:rPr lang="en-GB" b="0" i="0" dirty="0">
                <a:solidFill>
                  <a:srgbClr val="000000"/>
                </a:solidFill>
                <a:effectLst/>
                <a:latin typeface="Arial" panose="020B0604020202020204" pitchFamily="34" charset="0"/>
                <a:cs typeface="Arial" panose="020B0604020202020204" pitchFamily="34" charset="0"/>
              </a:rPr>
              <a:t> begot Zerubbabel, (Matt 1:12)</a:t>
            </a:r>
          </a:p>
          <a:p>
            <a:pPr lvl="1"/>
            <a:r>
              <a:rPr lang="en-GB" b="0" i="0" dirty="0">
                <a:solidFill>
                  <a:srgbClr val="000000"/>
                </a:solidFill>
                <a:effectLst/>
                <a:latin typeface="Arial" panose="020B0604020202020204" pitchFamily="34" charset="0"/>
                <a:cs typeface="Arial" panose="020B0604020202020204" pitchFamily="34" charset="0"/>
              </a:rPr>
              <a:t>Zerubbabel,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a:t>
            </a:r>
            <a:r>
              <a:rPr lang="en-GB" b="0" i="0" dirty="0" err="1">
                <a:solidFill>
                  <a:srgbClr val="000000"/>
                </a:solidFill>
                <a:effectLst/>
                <a:latin typeface="Arial" panose="020B0604020202020204" pitchFamily="34" charset="0"/>
                <a:cs typeface="Arial" panose="020B0604020202020204" pitchFamily="34" charset="0"/>
              </a:rPr>
              <a:t>Shealtiel</a:t>
            </a:r>
            <a:r>
              <a:rPr lang="en-GB" b="0" i="0" dirty="0">
                <a:solidFill>
                  <a:srgbClr val="000000"/>
                </a:solidFill>
                <a:effectLst/>
                <a:latin typeface="Arial" panose="020B0604020202020204" pitchFamily="34" charset="0"/>
                <a:cs typeface="Arial" panose="020B0604020202020204" pitchFamily="34" charset="0"/>
              </a:rPr>
              <a:t>, </a:t>
            </a:r>
            <a:r>
              <a:rPr lang="en-GB" b="0" i="1" dirty="0">
                <a:solidFill>
                  <a:srgbClr val="000000"/>
                </a:solidFill>
                <a:effectLst/>
                <a:latin typeface="Arial" panose="020B0604020202020204" pitchFamily="34" charset="0"/>
                <a:cs typeface="Arial" panose="020B0604020202020204" pitchFamily="34" charset="0"/>
              </a:rPr>
              <a:t>who was</a:t>
            </a:r>
            <a:r>
              <a:rPr lang="en-GB" b="0" i="0" dirty="0">
                <a:solidFill>
                  <a:srgbClr val="000000"/>
                </a:solidFill>
                <a:effectLst/>
                <a:latin typeface="Arial" panose="020B0604020202020204" pitchFamily="34" charset="0"/>
                <a:cs typeface="Arial" panose="020B0604020202020204" pitchFamily="34" charset="0"/>
              </a:rPr>
              <a:t> the </a:t>
            </a:r>
            <a:r>
              <a:rPr lang="en-GB" b="0" i="1" dirty="0">
                <a:solidFill>
                  <a:srgbClr val="000000"/>
                </a:solidFill>
                <a:effectLst/>
                <a:latin typeface="Arial" panose="020B0604020202020204" pitchFamily="34" charset="0"/>
                <a:cs typeface="Arial" panose="020B0604020202020204" pitchFamily="34" charset="0"/>
              </a:rPr>
              <a:t>son</a:t>
            </a:r>
            <a:r>
              <a:rPr lang="en-GB" b="0" i="0" dirty="0">
                <a:solidFill>
                  <a:srgbClr val="000000"/>
                </a:solidFill>
                <a:effectLst/>
                <a:latin typeface="Arial" panose="020B0604020202020204" pitchFamily="34" charset="0"/>
                <a:cs typeface="Arial" panose="020B0604020202020204" pitchFamily="34" charset="0"/>
              </a:rPr>
              <a:t> of </a:t>
            </a:r>
            <a:r>
              <a:rPr lang="en-GB" b="1" i="0" dirty="0">
                <a:solidFill>
                  <a:srgbClr val="000000"/>
                </a:solidFill>
                <a:effectLst/>
                <a:latin typeface="Arial" panose="020B0604020202020204" pitchFamily="34" charset="0"/>
                <a:cs typeface="Arial" panose="020B0604020202020204" pitchFamily="34" charset="0"/>
              </a:rPr>
              <a:t>Neri</a:t>
            </a:r>
            <a:r>
              <a:rPr lang="en-GB" b="0" i="0" dirty="0">
                <a:solidFill>
                  <a:srgbClr val="000000"/>
                </a:solidFill>
                <a:effectLst/>
                <a:latin typeface="Arial" panose="020B0604020202020204" pitchFamily="34" charset="0"/>
                <a:cs typeface="Arial" panose="020B0604020202020204" pitchFamily="34" charset="0"/>
              </a:rPr>
              <a:t>, (Luke 3:27)</a:t>
            </a:r>
          </a:p>
          <a:p>
            <a:pPr lvl="1"/>
            <a:r>
              <a:rPr lang="en-GB" dirty="0">
                <a:solidFill>
                  <a:srgbClr val="000000"/>
                </a:solidFill>
                <a:latin typeface="Arial" panose="020B0604020202020204" pitchFamily="34" charset="0"/>
                <a:cs typeface="Arial" panose="020B0604020202020204" pitchFamily="34" charset="0"/>
              </a:rPr>
              <a:t>Jeconiah is not Neri. The </a:t>
            </a:r>
            <a:r>
              <a:rPr lang="en-GB" dirty="0" err="1">
                <a:solidFill>
                  <a:srgbClr val="000000"/>
                </a:solidFill>
                <a:latin typeface="Arial" panose="020B0604020202020204" pitchFamily="34" charset="0"/>
                <a:cs typeface="Arial" panose="020B0604020202020204" pitchFamily="34" charset="0"/>
              </a:rPr>
              <a:t>Shealtiels</a:t>
            </a:r>
            <a:r>
              <a:rPr lang="en-GB" dirty="0">
                <a:solidFill>
                  <a:srgbClr val="000000"/>
                </a:solidFill>
                <a:latin typeface="Arial" panose="020B0604020202020204" pitchFamily="34" charset="0"/>
                <a:cs typeface="Arial" panose="020B0604020202020204" pitchFamily="34" charset="0"/>
              </a:rPr>
              <a:t> have different fathers, grandfathers …</a:t>
            </a:r>
            <a:endParaRPr lang="en-GB" dirty="0">
              <a:latin typeface="Arial" panose="020B0604020202020204" pitchFamily="34" charset="0"/>
              <a:cs typeface="Arial" panose="020B0604020202020204" pitchFamily="34" charset="0"/>
            </a:endParaRPr>
          </a:p>
          <a:p>
            <a:r>
              <a:rPr lang="en-GB" dirty="0"/>
              <a:t>No need for abstruse explanations (Levitical </a:t>
            </a:r>
            <a:r>
              <a:rPr lang="en-GB" dirty="0" err="1"/>
              <a:t>yibbum</a:t>
            </a:r>
            <a:r>
              <a:rPr lang="en-GB" dirty="0"/>
              <a:t> </a:t>
            </a:r>
            <a:r>
              <a:rPr lang="he-IL" sz="4000" dirty="0" err="1">
                <a:cs typeface="+mj-cs"/>
              </a:rPr>
              <a:t>יִבּוּם</a:t>
            </a:r>
            <a:r>
              <a:rPr lang="en-GB" dirty="0"/>
              <a:t> marriage)</a:t>
            </a:r>
          </a:p>
          <a:p>
            <a:endParaRPr lang="en-GB" dirty="0"/>
          </a:p>
          <a:p>
            <a:endParaRPr lang="en-GB" dirty="0"/>
          </a:p>
          <a:p>
            <a:endParaRPr lang="en-GB" dirty="0"/>
          </a:p>
        </p:txBody>
      </p:sp>
    </p:spTree>
    <p:extLst>
      <p:ext uri="{BB962C8B-B14F-4D97-AF65-F5344CB8AC3E}">
        <p14:creationId xmlns:p14="http://schemas.microsoft.com/office/powerpoint/2010/main" val="201180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CEAA-7B81-E499-8FF4-2DA6C5D6DE96}"/>
              </a:ext>
            </a:extLst>
          </p:cNvPr>
          <p:cNvSpPr>
            <a:spLocks noGrp="1"/>
          </p:cNvSpPr>
          <p:nvPr>
            <p:ph type="title"/>
          </p:nvPr>
        </p:nvSpPr>
        <p:spPr/>
        <p:txBody>
          <a:bodyPr/>
          <a:lstStyle/>
          <a:p>
            <a:pPr algn="ctr"/>
            <a:r>
              <a:rPr lang="en-GB" dirty="0"/>
              <a:t>Christmas is a time for giving</a:t>
            </a:r>
          </a:p>
        </p:txBody>
      </p:sp>
      <p:sp>
        <p:nvSpPr>
          <p:cNvPr id="3" name="Content Placeholder 2">
            <a:extLst>
              <a:ext uri="{FF2B5EF4-FFF2-40B4-BE49-F238E27FC236}">
                <a16:creationId xmlns:a16="http://schemas.microsoft.com/office/drawing/2014/main" id="{2F11DFC3-0AFF-4CC1-EAD2-88239B0BA4D9}"/>
              </a:ext>
            </a:extLst>
          </p:cNvPr>
          <p:cNvSpPr>
            <a:spLocks noGrp="1"/>
          </p:cNvSpPr>
          <p:nvPr>
            <p:ph idx="1"/>
          </p:nvPr>
        </p:nvSpPr>
        <p:spPr>
          <a:xfrm>
            <a:off x="838200" y="1825625"/>
            <a:ext cx="10515600" cy="4667250"/>
          </a:xfrm>
        </p:spPr>
        <p:txBody>
          <a:bodyPr>
            <a:normAutofit lnSpcReduction="10000"/>
          </a:bodyPr>
          <a:lstStyle/>
          <a:p>
            <a:pPr>
              <a:lnSpc>
                <a:spcPct val="100000"/>
              </a:lnSpc>
              <a:spcBef>
                <a:spcPts val="0"/>
              </a:spcBef>
              <a:spcAft>
                <a:spcPts val="1200"/>
              </a:spcAft>
            </a:pPr>
            <a:r>
              <a:rPr lang="en-GB" b="0" i="0" dirty="0">
                <a:solidFill>
                  <a:srgbClr val="000000"/>
                </a:solidFill>
                <a:effectLst/>
                <a:latin typeface="Arial" panose="020B0604020202020204" pitchFamily="34" charset="0"/>
                <a:cs typeface="Arial" panose="020B0604020202020204" pitchFamily="34" charset="0"/>
              </a:rPr>
              <a:t>For God so loved the world, that he </a:t>
            </a:r>
            <a:r>
              <a:rPr lang="en-GB" b="1" i="0" dirty="0">
                <a:solidFill>
                  <a:srgbClr val="000000"/>
                </a:solidFill>
                <a:effectLst/>
                <a:latin typeface="Arial" panose="020B0604020202020204" pitchFamily="34" charset="0"/>
                <a:cs typeface="Arial" panose="020B0604020202020204" pitchFamily="34" charset="0"/>
              </a:rPr>
              <a:t>gave</a:t>
            </a:r>
            <a:r>
              <a:rPr lang="en-GB" b="0" i="0" dirty="0">
                <a:solidFill>
                  <a:srgbClr val="000000"/>
                </a:solidFill>
                <a:effectLst/>
                <a:latin typeface="Arial" panose="020B0604020202020204" pitchFamily="34" charset="0"/>
                <a:cs typeface="Arial" panose="020B0604020202020204" pitchFamily="34" charset="0"/>
              </a:rPr>
              <a:t> his only-begotten son, so that everyone who believes in him should not be lost, but have age-abiding life.  </a:t>
            </a:r>
            <a:r>
              <a:rPr lang="en-GB" dirty="0">
                <a:latin typeface="Arial" panose="020B0604020202020204" pitchFamily="34" charset="0"/>
                <a:cs typeface="Arial" panose="020B0604020202020204" pitchFamily="34" charset="0"/>
              </a:rPr>
              <a:t>John 3:16</a:t>
            </a:r>
          </a:p>
          <a:p>
            <a:pPr>
              <a:lnSpc>
                <a:spcPct val="100000"/>
              </a:lnSpc>
              <a:spcBef>
                <a:spcPts val="0"/>
              </a:spcBef>
              <a:spcAft>
                <a:spcPts val="1200"/>
              </a:spcAft>
            </a:pPr>
            <a:r>
              <a:rPr lang="en-GB" dirty="0">
                <a:latin typeface="Arial" panose="020B0604020202020204" pitchFamily="34" charset="0"/>
                <a:cs typeface="Arial" panose="020B0604020202020204" pitchFamily="34" charset="0"/>
              </a:rPr>
              <a:t> … </a:t>
            </a:r>
            <a:r>
              <a:rPr lang="en-GB" b="0" i="0" dirty="0">
                <a:solidFill>
                  <a:srgbClr val="000000"/>
                </a:solidFill>
                <a:effectLst/>
                <a:latin typeface="Arial" panose="020B0604020202020204" pitchFamily="34" charset="0"/>
                <a:cs typeface="Arial" panose="020B0604020202020204" pitchFamily="34" charset="0"/>
              </a:rPr>
              <a:t>the son of God, who loved me and </a:t>
            </a:r>
            <a:r>
              <a:rPr lang="en-GB" b="1" i="0" dirty="0">
                <a:solidFill>
                  <a:srgbClr val="000000"/>
                </a:solidFill>
                <a:effectLst/>
                <a:latin typeface="Arial" panose="020B0604020202020204" pitchFamily="34" charset="0"/>
                <a:cs typeface="Arial" panose="020B0604020202020204" pitchFamily="34" charset="0"/>
              </a:rPr>
              <a:t>gave</a:t>
            </a:r>
            <a:r>
              <a:rPr lang="en-GB" b="0" i="0" dirty="0">
                <a:solidFill>
                  <a:srgbClr val="000000"/>
                </a:solidFill>
                <a:effectLst/>
                <a:latin typeface="Arial" panose="020B0604020202020204" pitchFamily="34" charset="0"/>
                <a:cs typeface="Arial" panose="020B0604020202020204" pitchFamily="34" charset="0"/>
              </a:rPr>
              <a:t> himself for me. </a:t>
            </a:r>
            <a:r>
              <a:rPr lang="en-GB" dirty="0">
                <a:latin typeface="Arial" panose="020B0604020202020204" pitchFamily="34" charset="0"/>
                <a:cs typeface="Arial" panose="020B0604020202020204" pitchFamily="34" charset="0"/>
              </a:rPr>
              <a:t>Galatians 2:20</a:t>
            </a:r>
          </a:p>
          <a:p>
            <a:pPr>
              <a:lnSpc>
                <a:spcPct val="100000"/>
              </a:lnSpc>
              <a:spcBef>
                <a:spcPts val="0"/>
              </a:spcBef>
              <a:spcAft>
                <a:spcPts val="1200"/>
              </a:spcAft>
            </a:pPr>
            <a:r>
              <a:rPr lang="en-GB" b="0" i="0" dirty="0">
                <a:solidFill>
                  <a:srgbClr val="000000"/>
                </a:solidFill>
                <a:effectLst/>
                <a:latin typeface="Arial" panose="020B0604020202020204" pitchFamily="34" charset="0"/>
                <a:cs typeface="Arial" panose="020B0604020202020204" pitchFamily="34" charset="0"/>
              </a:rPr>
              <a:t>… for you have been saved by grace, through faith, and this </a:t>
            </a:r>
            <a:r>
              <a:rPr lang="en-GB" b="0" i="1" dirty="0">
                <a:solidFill>
                  <a:srgbClr val="000000"/>
                </a:solidFill>
                <a:effectLst/>
                <a:latin typeface="Arial" panose="020B0604020202020204" pitchFamily="34" charset="0"/>
                <a:cs typeface="Arial" panose="020B0604020202020204" pitchFamily="34" charset="0"/>
              </a:rPr>
              <a:t>is</a:t>
            </a:r>
            <a:r>
              <a:rPr lang="en-GB" b="0" i="0" dirty="0">
                <a:solidFill>
                  <a:srgbClr val="000000"/>
                </a:solidFill>
                <a:effectLst/>
                <a:latin typeface="Arial" panose="020B0604020202020204" pitchFamily="34" charset="0"/>
                <a:cs typeface="Arial" panose="020B0604020202020204" pitchFamily="34" charset="0"/>
              </a:rPr>
              <a:t> not of yourselves; </a:t>
            </a:r>
            <a:r>
              <a:rPr lang="en-GB" b="0" i="1" dirty="0">
                <a:solidFill>
                  <a:srgbClr val="000000"/>
                </a:solidFill>
                <a:effectLst/>
                <a:latin typeface="Arial" panose="020B0604020202020204" pitchFamily="34" charset="0"/>
                <a:cs typeface="Arial" panose="020B0604020202020204" pitchFamily="34" charset="0"/>
              </a:rPr>
              <a:t>it is</a:t>
            </a:r>
            <a:r>
              <a:rPr lang="en-GB" b="0" i="0" dirty="0">
                <a:solidFill>
                  <a:srgbClr val="000000"/>
                </a:solidFill>
                <a:effectLst/>
                <a:latin typeface="Arial" panose="020B0604020202020204" pitchFamily="34" charset="0"/>
                <a:cs typeface="Arial" panose="020B0604020202020204" pitchFamily="34" charset="0"/>
              </a:rPr>
              <a:t> the </a:t>
            </a:r>
            <a:r>
              <a:rPr lang="en-GB" b="1" i="0" dirty="0">
                <a:solidFill>
                  <a:srgbClr val="000000"/>
                </a:solidFill>
                <a:effectLst/>
                <a:latin typeface="Arial" panose="020B0604020202020204" pitchFamily="34" charset="0"/>
                <a:cs typeface="Arial" panose="020B0604020202020204" pitchFamily="34" charset="0"/>
              </a:rPr>
              <a:t>gift</a:t>
            </a:r>
            <a:r>
              <a:rPr lang="en-GB" b="0" i="0" dirty="0">
                <a:solidFill>
                  <a:srgbClr val="000000"/>
                </a:solidFill>
                <a:effectLst/>
                <a:latin typeface="Arial" panose="020B0604020202020204" pitchFamily="34" charset="0"/>
                <a:cs typeface="Arial" panose="020B0604020202020204" pitchFamily="34" charset="0"/>
              </a:rPr>
              <a:t> of God, </a:t>
            </a:r>
            <a:r>
              <a:rPr lang="en-GB" dirty="0">
                <a:latin typeface="Arial" panose="020B0604020202020204" pitchFamily="34" charset="0"/>
                <a:cs typeface="Arial" panose="020B0604020202020204" pitchFamily="34" charset="0"/>
              </a:rPr>
              <a:t>Ephesians 2:8</a:t>
            </a:r>
          </a:p>
          <a:p>
            <a:pPr>
              <a:lnSpc>
                <a:spcPct val="110000"/>
              </a:lnSpc>
              <a:spcBef>
                <a:spcPts val="0"/>
              </a:spcBef>
              <a:spcAft>
                <a:spcPts val="1800"/>
              </a:spcAft>
            </a:pPr>
            <a:r>
              <a:rPr lang="en-GB" b="0" i="0" dirty="0">
                <a:solidFill>
                  <a:srgbClr val="000000"/>
                </a:solidFill>
                <a:effectLst/>
                <a:latin typeface="Arial" panose="020B0604020202020204" pitchFamily="34" charset="0"/>
                <a:cs typeface="Arial" panose="020B0604020202020204" pitchFamily="34" charset="0"/>
              </a:rPr>
              <a:t>Thanks </a:t>
            </a:r>
            <a:r>
              <a:rPr lang="en-GB" b="0" i="1" dirty="0">
                <a:solidFill>
                  <a:srgbClr val="000000"/>
                </a:solidFill>
                <a:effectLst/>
                <a:latin typeface="Arial" panose="020B0604020202020204" pitchFamily="34" charset="0"/>
                <a:cs typeface="Arial" panose="020B0604020202020204" pitchFamily="34" charset="0"/>
              </a:rPr>
              <a:t>be</a:t>
            </a:r>
            <a:r>
              <a:rPr lang="en-GB" b="0" i="0" dirty="0">
                <a:solidFill>
                  <a:srgbClr val="000000"/>
                </a:solidFill>
                <a:effectLst/>
                <a:latin typeface="Arial" panose="020B0604020202020204" pitchFamily="34" charset="0"/>
                <a:cs typeface="Arial" panose="020B0604020202020204" pitchFamily="34" charset="0"/>
              </a:rPr>
              <a:t> to God for his indescribable </a:t>
            </a:r>
            <a:r>
              <a:rPr lang="en-GB" b="1" i="0" dirty="0">
                <a:solidFill>
                  <a:srgbClr val="000000"/>
                </a:solidFill>
                <a:effectLst/>
                <a:latin typeface="Arial" panose="020B0604020202020204" pitchFamily="34" charset="0"/>
                <a:cs typeface="Arial" panose="020B0604020202020204" pitchFamily="34" charset="0"/>
              </a:rPr>
              <a:t>gift</a:t>
            </a:r>
            <a:r>
              <a:rPr lang="en-GB" b="0" i="0" dirty="0">
                <a:solidFill>
                  <a:srgbClr val="000000"/>
                </a:solidFill>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 Corinthians 9:15</a:t>
            </a:r>
          </a:p>
          <a:p>
            <a:pPr marL="0" indent="0">
              <a:buNone/>
            </a:pPr>
            <a:r>
              <a:rPr lang="en-GB" sz="2000" dirty="0">
                <a:latin typeface="Arial" panose="020B0604020202020204" pitchFamily="34" charset="0"/>
                <a:cs typeface="Arial" panose="020B0604020202020204" pitchFamily="34" charset="0"/>
              </a:rPr>
              <a:t>These verses are available as an insert to Christmas cards at</a:t>
            </a:r>
          </a:p>
          <a:p>
            <a:pPr marL="0" indent="0">
              <a:buNone/>
            </a:pPr>
            <a:r>
              <a:rPr lang="en-GB" sz="2000" dirty="0">
                <a:latin typeface="Arial" panose="020B0604020202020204" pitchFamily="34" charset="0"/>
                <a:cs typeface="Arial" panose="020B0604020202020204" pitchFamily="34" charset="0"/>
                <a:hlinkClick r:id="rId2"/>
              </a:rPr>
              <a:t>https://www.faraboveall.com/010_Tracts/01_Tracts.html</a:t>
            </a:r>
            <a:endParaRPr lang="en-GB" sz="20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570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663DEF3-36C1-E680-6342-AABE5B05FA06}"/>
              </a:ext>
            </a:extLst>
          </p:cNvPr>
          <p:cNvSpPr txBox="1"/>
          <p:nvPr/>
        </p:nvSpPr>
        <p:spPr>
          <a:xfrm>
            <a:off x="8990250" y="2076128"/>
            <a:ext cx="1427018" cy="1569660"/>
          </a:xfrm>
          <a:prstGeom prst="rect">
            <a:avLst/>
          </a:prstGeom>
          <a:noFill/>
        </p:spPr>
        <p:txBody>
          <a:bodyPr wrap="square" rtlCol="0">
            <a:spAutoFit/>
          </a:bodyPr>
          <a:lstStyle/>
          <a:p>
            <a:pPr algn="ctr"/>
            <a:r>
              <a:rPr lang="en-GB" sz="9600" dirty="0">
                <a:latin typeface="Times New Roman" panose="02020603050405020304" pitchFamily="18" charset="0"/>
                <a:cs typeface="Times New Roman" panose="02020603050405020304" pitchFamily="18" charset="0"/>
              </a:rPr>
              <a:t>?</a:t>
            </a:r>
          </a:p>
        </p:txBody>
      </p:sp>
      <p:pic>
        <p:nvPicPr>
          <p:cNvPr id="5" name="Picture 4" descr="A black and white logo with a book and text&#10;&#10;Description automatically generated">
            <a:extLst>
              <a:ext uri="{FF2B5EF4-FFF2-40B4-BE49-F238E27FC236}">
                <a16:creationId xmlns:a16="http://schemas.microsoft.com/office/drawing/2014/main" id="{4F1439BB-20EC-6FDE-05AB-7119D764A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3964" y="1390570"/>
            <a:ext cx="2899590" cy="2940777"/>
          </a:xfrm>
          <a:prstGeom prst="rect">
            <a:avLst/>
          </a:prstGeom>
        </p:spPr>
      </p:pic>
      <p:pic>
        <p:nvPicPr>
          <p:cNvPr id="3" name="Picture 2">
            <a:extLst>
              <a:ext uri="{FF2B5EF4-FFF2-40B4-BE49-F238E27FC236}">
                <a16:creationId xmlns:a16="http://schemas.microsoft.com/office/drawing/2014/main" id="{04E95BC6-A9FA-49BB-A055-382B187BCB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9563" y="1679945"/>
            <a:ext cx="3565261" cy="2968176"/>
          </a:xfrm>
          <a:prstGeom prst="rect">
            <a:avLst/>
          </a:prstGeom>
        </p:spPr>
      </p:pic>
      <p:pic>
        <p:nvPicPr>
          <p:cNvPr id="6" name="Picture 5" descr="A brick building with a gate&#10;&#10;Description automatically generated">
            <a:extLst>
              <a:ext uri="{FF2B5EF4-FFF2-40B4-BE49-F238E27FC236}">
                <a16:creationId xmlns:a16="http://schemas.microsoft.com/office/drawing/2014/main" id="{70E9ADAD-A8A5-266E-AE7B-DE92DD9F81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5161" y="1390570"/>
            <a:ext cx="2543175" cy="3257550"/>
          </a:xfrm>
          <a:prstGeom prst="rect">
            <a:avLst/>
          </a:prstGeom>
        </p:spPr>
      </p:pic>
    </p:spTree>
    <p:extLst>
      <p:ext uri="{BB962C8B-B14F-4D97-AF65-F5344CB8AC3E}">
        <p14:creationId xmlns:p14="http://schemas.microsoft.com/office/powerpoint/2010/main" val="40072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6A86-D289-3651-6578-86FB548A5F91}"/>
              </a:ext>
            </a:extLst>
          </p:cNvPr>
          <p:cNvSpPr>
            <a:spLocks noGrp="1"/>
          </p:cNvSpPr>
          <p:nvPr>
            <p:ph type="title"/>
          </p:nvPr>
        </p:nvSpPr>
        <p:spPr/>
        <p:txBody>
          <a:bodyPr/>
          <a:lstStyle/>
          <a:p>
            <a:r>
              <a:rPr lang="en-GB" dirty="0"/>
              <a:t>1 John 4:9, 1 John 4:14b</a:t>
            </a:r>
          </a:p>
        </p:txBody>
      </p:sp>
      <p:sp>
        <p:nvSpPr>
          <p:cNvPr id="3" name="Content Placeholder 2">
            <a:extLst>
              <a:ext uri="{FF2B5EF4-FFF2-40B4-BE49-F238E27FC236}">
                <a16:creationId xmlns:a16="http://schemas.microsoft.com/office/drawing/2014/main" id="{0E044126-9ED6-2035-EA9B-EC8A2260160A}"/>
              </a:ext>
            </a:extLst>
          </p:cNvPr>
          <p:cNvSpPr>
            <a:spLocks noGrp="1"/>
          </p:cNvSpPr>
          <p:nvPr>
            <p:ph idx="1"/>
          </p:nvPr>
        </p:nvSpPr>
        <p:spPr/>
        <p:txBody>
          <a:bodyPr/>
          <a:lstStyle/>
          <a:p>
            <a:r>
              <a:rPr lang="en-GB" b="0" i="0" dirty="0">
                <a:solidFill>
                  <a:srgbClr val="000000"/>
                </a:solidFill>
                <a:effectLst/>
                <a:latin typeface="Arial" panose="020B0604020202020204" pitchFamily="34" charset="0"/>
                <a:cs typeface="Arial" panose="020B0604020202020204" pitchFamily="34" charset="0"/>
              </a:rPr>
              <a:t>This </a:t>
            </a:r>
            <a:r>
              <a:rPr lang="en-GB" b="0" i="1" dirty="0">
                <a:solidFill>
                  <a:srgbClr val="000000"/>
                </a:solidFill>
                <a:effectLst/>
                <a:latin typeface="Arial" panose="020B0604020202020204" pitchFamily="34" charset="0"/>
                <a:cs typeface="Arial" panose="020B0604020202020204" pitchFamily="34" charset="0"/>
              </a:rPr>
              <a:t>is</a:t>
            </a:r>
            <a:r>
              <a:rPr lang="en-GB" b="0" i="0" dirty="0">
                <a:solidFill>
                  <a:srgbClr val="000000"/>
                </a:solidFill>
                <a:effectLst/>
                <a:latin typeface="Arial" panose="020B0604020202020204" pitchFamily="34" charset="0"/>
                <a:cs typeface="Arial" panose="020B0604020202020204" pitchFamily="34" charset="0"/>
              </a:rPr>
              <a:t> how the love of God was made manifest among us: in that God has sent his only-begotten son into the world in order that we should live through him.</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T</a:t>
            </a:r>
            <a:r>
              <a:rPr lang="en-GB" b="0" i="0" dirty="0">
                <a:solidFill>
                  <a:srgbClr val="000000"/>
                </a:solidFill>
                <a:effectLst/>
                <a:latin typeface="Arial" panose="020B0604020202020204" pitchFamily="34" charset="0"/>
                <a:cs typeface="Arial" panose="020B0604020202020204" pitchFamily="34" charset="0"/>
              </a:rPr>
              <a:t>he father has sent the son </a:t>
            </a:r>
            <a:r>
              <a:rPr lang="en-GB" b="0" i="1" dirty="0">
                <a:solidFill>
                  <a:srgbClr val="000000"/>
                </a:solidFill>
                <a:effectLst/>
                <a:latin typeface="Arial" panose="020B0604020202020204" pitchFamily="34" charset="0"/>
                <a:cs typeface="Arial" panose="020B0604020202020204" pitchFamily="34" charset="0"/>
              </a:rPr>
              <a:t>as</a:t>
            </a:r>
            <a:r>
              <a:rPr lang="en-GB" b="0" i="0" dirty="0">
                <a:solidFill>
                  <a:srgbClr val="000000"/>
                </a:solidFill>
                <a:effectLst/>
                <a:latin typeface="Arial" panose="020B0604020202020204" pitchFamily="34" charset="0"/>
                <a:cs typeface="Arial" panose="020B0604020202020204" pitchFamily="34" charset="0"/>
              </a:rPr>
              <a:t>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saviour of the world.</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5311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50C2-E7F7-6511-2C0B-681BF4F7A90F}"/>
              </a:ext>
            </a:extLst>
          </p:cNvPr>
          <p:cNvSpPr>
            <a:spLocks noGrp="1"/>
          </p:cNvSpPr>
          <p:nvPr>
            <p:ph type="title"/>
          </p:nvPr>
        </p:nvSpPr>
        <p:spPr/>
        <p:txBody>
          <a:bodyPr/>
          <a:lstStyle/>
          <a:p>
            <a:pPr algn="ctr"/>
            <a:r>
              <a:rPr lang="en-GB" dirty="0"/>
              <a:t>Luke 2:11</a:t>
            </a:r>
          </a:p>
        </p:txBody>
      </p:sp>
      <p:sp>
        <p:nvSpPr>
          <p:cNvPr id="3" name="Content Placeholder 2">
            <a:extLst>
              <a:ext uri="{FF2B5EF4-FFF2-40B4-BE49-F238E27FC236}">
                <a16:creationId xmlns:a16="http://schemas.microsoft.com/office/drawing/2014/main" id="{124C871D-533D-0873-B929-436C90FA5CFF}"/>
              </a:ext>
            </a:extLst>
          </p:cNvPr>
          <p:cNvSpPr>
            <a:spLocks noGrp="1"/>
          </p:cNvSpPr>
          <p:nvPr>
            <p:ph idx="1"/>
          </p:nvPr>
        </p:nvSpPr>
        <p:spPr/>
        <p:txBody>
          <a:bodyPr/>
          <a:lstStyle/>
          <a:p>
            <a:r>
              <a:rPr lang="en-GB" dirty="0">
                <a:solidFill>
                  <a:srgbClr val="000000"/>
                </a:solidFill>
                <a:latin typeface="Arial" panose="020B0604020202020204" pitchFamily="34" charset="0"/>
                <a:cs typeface="Arial" panose="020B0604020202020204" pitchFamily="34" charset="0"/>
              </a:rPr>
              <a:t>F</a:t>
            </a:r>
            <a:r>
              <a:rPr lang="en-GB" b="0" i="0" dirty="0">
                <a:solidFill>
                  <a:srgbClr val="000000"/>
                </a:solidFill>
                <a:effectLst/>
                <a:latin typeface="Arial" panose="020B0604020202020204" pitchFamily="34" charset="0"/>
                <a:cs typeface="Arial" panose="020B0604020202020204" pitchFamily="34" charset="0"/>
              </a:rPr>
              <a:t>or today a saviour, who is Christ </a:t>
            </a:r>
            <a:r>
              <a:rPr lang="en-GB" b="1" i="1" dirty="0">
                <a:solidFill>
                  <a:srgbClr val="000000"/>
                </a:solidFill>
                <a:effectLst/>
                <a:latin typeface="Arial" panose="020B0604020202020204" pitchFamily="34" charset="0"/>
                <a:cs typeface="Arial" panose="020B0604020202020204" pitchFamily="34" charset="0"/>
              </a:rPr>
              <a:t>the</a:t>
            </a:r>
            <a:r>
              <a:rPr lang="en-GB" b="1" i="0" dirty="0">
                <a:solidFill>
                  <a:srgbClr val="000000"/>
                </a:solidFill>
                <a:effectLst/>
                <a:latin typeface="Arial" panose="020B0604020202020204" pitchFamily="34" charset="0"/>
                <a:cs typeface="Arial" panose="020B0604020202020204" pitchFamily="34" charset="0"/>
              </a:rPr>
              <a:t> Lord, was born to you</a:t>
            </a:r>
            <a:r>
              <a:rPr lang="en-GB" b="0" i="0" dirty="0">
                <a:solidFill>
                  <a:srgbClr val="000000"/>
                </a:solidFill>
                <a:effectLst/>
                <a:latin typeface="Arial" panose="020B0604020202020204" pitchFamily="34" charset="0"/>
                <a:cs typeface="Arial" panose="020B0604020202020204" pitchFamily="34" charset="0"/>
              </a:rPr>
              <a:t> in </a:t>
            </a:r>
            <a:r>
              <a:rPr lang="en-GB" b="0" i="1" dirty="0">
                <a:solidFill>
                  <a:srgbClr val="000000"/>
                </a:solidFill>
                <a:effectLst/>
                <a:latin typeface="Arial" panose="020B0604020202020204" pitchFamily="34" charset="0"/>
                <a:cs typeface="Arial" panose="020B0604020202020204" pitchFamily="34" charset="0"/>
              </a:rPr>
              <a:t>the</a:t>
            </a:r>
            <a:r>
              <a:rPr lang="en-GB" b="0" i="0" dirty="0">
                <a:solidFill>
                  <a:srgbClr val="000000"/>
                </a:solidFill>
                <a:effectLst/>
                <a:latin typeface="Arial" panose="020B0604020202020204" pitchFamily="34" charset="0"/>
                <a:cs typeface="Arial" panose="020B0604020202020204" pitchFamily="34" charset="0"/>
              </a:rPr>
              <a:t> city of David.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22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959C-DDE3-2342-669A-EE55C8B14931}"/>
              </a:ext>
            </a:extLst>
          </p:cNvPr>
          <p:cNvSpPr>
            <a:spLocks noGrp="1"/>
          </p:cNvSpPr>
          <p:nvPr>
            <p:ph type="title"/>
          </p:nvPr>
        </p:nvSpPr>
        <p:spPr>
          <a:xfrm>
            <a:off x="838200" y="311528"/>
            <a:ext cx="10515600" cy="860615"/>
          </a:xfrm>
        </p:spPr>
        <p:txBody>
          <a:bodyPr/>
          <a:lstStyle/>
          <a:p>
            <a:pPr algn="ctr"/>
            <a:r>
              <a:rPr lang="en-GB" b="0" i="0" dirty="0">
                <a:solidFill>
                  <a:srgbClr val="000000"/>
                </a:solidFill>
                <a:effectLst/>
                <a:latin typeface="Times New Roman" panose="02020603050405020304" pitchFamily="18" charset="0"/>
              </a:rPr>
              <a:t>Luke 2:14 – A </a:t>
            </a:r>
            <a:r>
              <a:rPr lang="en-GB" dirty="0">
                <a:solidFill>
                  <a:srgbClr val="000000"/>
                </a:solidFill>
                <a:latin typeface="Times New Roman" panose="02020603050405020304" pitchFamily="18" charset="0"/>
              </a:rPr>
              <a:t>T</a:t>
            </a:r>
            <a:r>
              <a:rPr lang="en-GB" b="0" i="0" dirty="0">
                <a:solidFill>
                  <a:srgbClr val="000000"/>
                </a:solidFill>
                <a:effectLst/>
                <a:latin typeface="Times New Roman" panose="02020603050405020304" pitchFamily="18" charset="0"/>
              </a:rPr>
              <a:t>extual </a:t>
            </a:r>
            <a:r>
              <a:rPr lang="en-GB" dirty="0">
                <a:solidFill>
                  <a:srgbClr val="000000"/>
                </a:solidFill>
                <a:latin typeface="Times New Roman" panose="02020603050405020304" pitchFamily="18" charset="0"/>
              </a:rPr>
              <a:t>I</a:t>
            </a:r>
            <a:r>
              <a:rPr lang="en-GB" b="0" i="0" dirty="0">
                <a:solidFill>
                  <a:srgbClr val="000000"/>
                </a:solidFill>
                <a:effectLst/>
                <a:latin typeface="Times New Roman" panose="02020603050405020304" pitchFamily="18" charset="0"/>
              </a:rPr>
              <a:t>ssue</a:t>
            </a:r>
            <a:endParaRPr lang="en-GB" dirty="0"/>
          </a:p>
        </p:txBody>
      </p:sp>
      <p:graphicFrame>
        <p:nvGraphicFramePr>
          <p:cNvPr id="4" name="Content Placeholder 3">
            <a:extLst>
              <a:ext uri="{FF2B5EF4-FFF2-40B4-BE49-F238E27FC236}">
                <a16:creationId xmlns:a16="http://schemas.microsoft.com/office/drawing/2014/main" id="{468DFBD0-2F11-1CD9-9D1B-5CA4523C3FC8}"/>
              </a:ext>
            </a:extLst>
          </p:cNvPr>
          <p:cNvGraphicFramePr>
            <a:graphicFrameLocks noGrp="1"/>
          </p:cNvGraphicFramePr>
          <p:nvPr>
            <p:ph idx="1"/>
            <p:extLst>
              <p:ext uri="{D42A27DB-BD31-4B8C-83A1-F6EECF244321}">
                <p14:modId xmlns:p14="http://schemas.microsoft.com/office/powerpoint/2010/main" val="3404726256"/>
              </p:ext>
            </p:extLst>
          </p:nvPr>
        </p:nvGraphicFramePr>
        <p:xfrm>
          <a:off x="603306" y="1288455"/>
          <a:ext cx="11189178" cy="1371600"/>
        </p:xfrm>
        <a:graphic>
          <a:graphicData uri="http://schemas.openxmlformats.org/drawingml/2006/table">
            <a:tbl>
              <a:tblPr/>
              <a:tblGrid>
                <a:gridCol w="1089508">
                  <a:extLst>
                    <a:ext uri="{9D8B030D-6E8A-4147-A177-3AD203B41FA5}">
                      <a16:colId xmlns:a16="http://schemas.microsoft.com/office/drawing/2014/main" val="4170266789"/>
                    </a:ext>
                  </a:extLst>
                </a:gridCol>
                <a:gridCol w="4106459">
                  <a:extLst>
                    <a:ext uri="{9D8B030D-6E8A-4147-A177-3AD203B41FA5}">
                      <a16:colId xmlns:a16="http://schemas.microsoft.com/office/drawing/2014/main" val="2453982073"/>
                    </a:ext>
                  </a:extLst>
                </a:gridCol>
                <a:gridCol w="5993211">
                  <a:extLst>
                    <a:ext uri="{9D8B030D-6E8A-4147-A177-3AD203B41FA5}">
                      <a16:colId xmlns:a16="http://schemas.microsoft.com/office/drawing/2014/main" val="2303557940"/>
                    </a:ext>
                  </a:extLst>
                </a:gridCol>
              </a:tblGrid>
              <a:tr h="0">
                <a:tc>
                  <a:txBody>
                    <a:bodyPr/>
                    <a:lstStyle/>
                    <a:p>
                      <a:r>
                        <a:rPr lang="en-GB" sz="2800" kern="1200" dirty="0">
                          <a:solidFill>
                            <a:schemeClr val="tx1"/>
                          </a:solidFill>
                          <a:effectLst/>
                          <a:latin typeface="+mn-lt"/>
                          <a:ea typeface="+mn-ea"/>
                          <a:cs typeface="+mn-cs"/>
                        </a:rPr>
                        <a:t>Luke 2:14</a:t>
                      </a:r>
                    </a:p>
                    <a:p>
                      <a:r>
                        <a:rPr lang="en-GB" sz="2800" kern="1200" dirty="0">
                          <a:solidFill>
                            <a:schemeClr val="tx1"/>
                          </a:solidFill>
                          <a:effectLst/>
                          <a:latin typeface="+mn-lt"/>
                          <a:ea typeface="+mn-ea"/>
                          <a:cs typeface="+mn-cs"/>
                        </a:rPr>
                        <a:t>FAA</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r>
                        <a:rPr lang="el-GR" sz="2800" dirty="0">
                          <a:effectLst/>
                          <a:latin typeface="Times New Roman" panose="02020603050405020304" pitchFamily="18" charset="0"/>
                          <a:cs typeface="Times New Roman" panose="02020603050405020304" pitchFamily="18" charset="0"/>
                        </a:rPr>
                        <a:t>Δόξα ἐν ὑψίστοις θεῷ,</a:t>
                      </a:r>
                      <a:endParaRPr lang="en-GB" sz="2800" dirty="0">
                        <a:effectLst/>
                        <a:latin typeface="Times New Roman" panose="02020603050405020304" pitchFamily="18" charset="0"/>
                        <a:cs typeface="Times New Roman" panose="02020603050405020304" pitchFamily="18" charset="0"/>
                      </a:endParaRPr>
                    </a:p>
                    <a:p>
                      <a:r>
                        <a:rPr lang="el-GR" sz="2800" dirty="0">
                          <a:effectLst/>
                          <a:latin typeface="Times New Roman" panose="02020603050405020304" pitchFamily="18" charset="0"/>
                          <a:cs typeface="Times New Roman" panose="02020603050405020304" pitchFamily="18" charset="0"/>
                        </a:rPr>
                        <a:t>καὶ ἐπὶ γῆς εἰρήνη·</a:t>
                      </a:r>
                      <a:endParaRPr lang="en-GB" sz="2800" dirty="0">
                        <a:effectLst/>
                        <a:latin typeface="Times New Roman" panose="02020603050405020304" pitchFamily="18" charset="0"/>
                        <a:cs typeface="Times New Roman" panose="02020603050405020304" pitchFamily="18" charset="0"/>
                      </a:endParaRPr>
                    </a:p>
                    <a:p>
                      <a:r>
                        <a:rPr lang="el-GR" sz="2800" dirty="0">
                          <a:effectLst/>
                          <a:latin typeface="Times New Roman" panose="02020603050405020304" pitchFamily="18" charset="0"/>
                          <a:cs typeface="Times New Roman" panose="02020603050405020304" pitchFamily="18" charset="0"/>
                        </a:rPr>
                        <a:t>ἐν ἀνθρώποις εὐδοκία.</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algn="l"/>
                      <a:r>
                        <a:rPr lang="en-GB" sz="2800" dirty="0">
                          <a:effectLst/>
                        </a:rPr>
                        <a:t>“Glory in </a:t>
                      </a:r>
                      <a:r>
                        <a:rPr lang="en-GB" sz="2800" i="1" dirty="0">
                          <a:effectLst/>
                        </a:rPr>
                        <a:t>the</a:t>
                      </a:r>
                      <a:r>
                        <a:rPr lang="en-GB" sz="2800" dirty="0">
                          <a:effectLst/>
                        </a:rPr>
                        <a:t> highest </a:t>
                      </a:r>
                      <a:r>
                        <a:rPr lang="en-GB" sz="2800" i="1" dirty="0">
                          <a:effectLst/>
                        </a:rPr>
                        <a:t>realms</a:t>
                      </a:r>
                      <a:r>
                        <a:rPr lang="en-GB" sz="2800" dirty="0">
                          <a:effectLst/>
                        </a:rPr>
                        <a:t> to God,</a:t>
                      </a:r>
                    </a:p>
                    <a:p>
                      <a:pPr algn="l"/>
                      <a:r>
                        <a:rPr lang="en-GB" sz="2800" dirty="0">
                          <a:effectLst/>
                        </a:rPr>
                        <a:t>And peace on earth;</a:t>
                      </a:r>
                    </a:p>
                    <a:p>
                      <a:pPr algn="l"/>
                      <a:r>
                        <a:rPr lang="en-GB" sz="2800" dirty="0">
                          <a:effectLst/>
                        </a:rPr>
                        <a:t>Goodwill among men.”</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465726124"/>
                  </a:ext>
                </a:extLst>
              </a:tr>
            </a:tbl>
          </a:graphicData>
        </a:graphic>
      </p:graphicFrame>
      <p:graphicFrame>
        <p:nvGraphicFramePr>
          <p:cNvPr id="5" name="Table 4">
            <a:extLst>
              <a:ext uri="{FF2B5EF4-FFF2-40B4-BE49-F238E27FC236}">
                <a16:creationId xmlns:a16="http://schemas.microsoft.com/office/drawing/2014/main" id="{EB2C83D3-D65A-FC9F-A389-157FBBE3E8B3}"/>
              </a:ext>
            </a:extLst>
          </p:cNvPr>
          <p:cNvGraphicFramePr>
            <a:graphicFrameLocks noGrp="1"/>
          </p:cNvGraphicFramePr>
          <p:nvPr>
            <p:extLst>
              <p:ext uri="{D42A27DB-BD31-4B8C-83A1-F6EECF244321}">
                <p14:modId xmlns:p14="http://schemas.microsoft.com/office/powerpoint/2010/main" val="2663843471"/>
              </p:ext>
            </p:extLst>
          </p:nvPr>
        </p:nvGraphicFramePr>
        <p:xfrm>
          <a:off x="603306" y="3621322"/>
          <a:ext cx="11189178" cy="1371600"/>
        </p:xfrm>
        <a:graphic>
          <a:graphicData uri="http://schemas.openxmlformats.org/drawingml/2006/table">
            <a:tbl>
              <a:tblPr/>
              <a:tblGrid>
                <a:gridCol w="1089508">
                  <a:extLst>
                    <a:ext uri="{9D8B030D-6E8A-4147-A177-3AD203B41FA5}">
                      <a16:colId xmlns:a16="http://schemas.microsoft.com/office/drawing/2014/main" val="3812002219"/>
                    </a:ext>
                  </a:extLst>
                </a:gridCol>
                <a:gridCol w="4106459">
                  <a:extLst>
                    <a:ext uri="{9D8B030D-6E8A-4147-A177-3AD203B41FA5}">
                      <a16:colId xmlns:a16="http://schemas.microsoft.com/office/drawing/2014/main" val="366778479"/>
                    </a:ext>
                  </a:extLst>
                </a:gridCol>
                <a:gridCol w="5993211">
                  <a:extLst>
                    <a:ext uri="{9D8B030D-6E8A-4147-A177-3AD203B41FA5}">
                      <a16:colId xmlns:a16="http://schemas.microsoft.com/office/drawing/2014/main" val="2193977327"/>
                    </a:ext>
                  </a:extLst>
                </a:gridCol>
              </a:tblGrid>
              <a:tr h="347698">
                <a:tc>
                  <a:txBody>
                    <a:bodyPr/>
                    <a:lstStyle/>
                    <a:p>
                      <a:r>
                        <a:rPr lang="en-GB" sz="2800" kern="1200" dirty="0">
                          <a:solidFill>
                            <a:schemeClr val="tx1"/>
                          </a:solidFill>
                          <a:effectLst/>
                          <a:latin typeface="+mn-lt"/>
                          <a:ea typeface="+mn-ea"/>
                          <a:cs typeface="+mn-cs"/>
                        </a:rPr>
                        <a:t>Luke 2:14</a:t>
                      </a:r>
                    </a:p>
                    <a:p>
                      <a:r>
                        <a:rPr lang="en-GB" sz="2800" kern="1200" dirty="0">
                          <a:solidFill>
                            <a:schemeClr val="tx1"/>
                          </a:solidFill>
                          <a:effectLst/>
                          <a:latin typeface="+mn-lt"/>
                          <a:ea typeface="+mn-ea"/>
                          <a:cs typeface="+mn-cs"/>
                        </a:rPr>
                        <a:t>NIV</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r>
                        <a:rPr lang="el-GR" sz="2800" kern="1200" dirty="0">
                          <a:solidFill>
                            <a:schemeClr val="tx1"/>
                          </a:solidFill>
                          <a:effectLst/>
                          <a:latin typeface="Times New Roman" panose="02020603050405020304" pitchFamily="18" charset="0"/>
                          <a:ea typeface="+mn-ea"/>
                          <a:cs typeface="Times New Roman" panose="02020603050405020304" pitchFamily="18" charset="0"/>
                        </a:rPr>
                        <a:t>Δόξα ἐν ὑψίστοις θεῷ,</a:t>
                      </a:r>
                      <a:endParaRPr lang="en-GB"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el-GR" sz="2800" kern="1200" dirty="0">
                          <a:solidFill>
                            <a:schemeClr val="tx1"/>
                          </a:solidFill>
                          <a:effectLst/>
                          <a:latin typeface="Times New Roman" panose="02020603050405020304" pitchFamily="18" charset="0"/>
                          <a:ea typeface="+mn-ea"/>
                          <a:cs typeface="Times New Roman" panose="02020603050405020304" pitchFamily="18" charset="0"/>
                        </a:rPr>
                        <a:t>καὶ ἐπὶ γῆς εἰρήνη·</a:t>
                      </a:r>
                      <a:endParaRPr lang="en-GB"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el-GR" sz="2800" kern="1200" dirty="0">
                          <a:solidFill>
                            <a:schemeClr val="tx1"/>
                          </a:solidFill>
                          <a:effectLst/>
                          <a:latin typeface="Times New Roman" panose="02020603050405020304" pitchFamily="18" charset="0"/>
                          <a:ea typeface="+mn-ea"/>
                          <a:cs typeface="Times New Roman" panose="02020603050405020304" pitchFamily="18" charset="0"/>
                        </a:rPr>
                        <a:t>ἐν ἀνθρώποις εὐδοκία</a:t>
                      </a:r>
                      <a:r>
                        <a:rPr lang="el-GR" sz="2800" b="1" kern="1200" dirty="0">
                          <a:solidFill>
                            <a:srgbClr val="FF0000"/>
                          </a:solidFill>
                          <a:effectLst/>
                          <a:latin typeface="Times New Roman" panose="02020603050405020304" pitchFamily="18" charset="0"/>
                          <a:ea typeface="+mn-ea"/>
                          <a:cs typeface="Times New Roman" panose="02020603050405020304" pitchFamily="18" charset="0"/>
                        </a:rPr>
                        <a:t>ς</a:t>
                      </a:r>
                      <a:r>
                        <a:rPr lang="el-GR" sz="2800" kern="1200" dirty="0">
                          <a:solidFill>
                            <a:schemeClr val="tx1"/>
                          </a:solidFill>
                          <a:effectLst/>
                          <a:latin typeface="Times New Roman" panose="02020603050405020304" pitchFamily="18" charset="0"/>
                          <a:ea typeface="+mn-ea"/>
                          <a:cs typeface="Times New Roman" panose="02020603050405020304" pitchFamily="18" charset="0"/>
                        </a:rPr>
                        <a:t>.</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tc>
                  <a:txBody>
                    <a:bodyPr/>
                    <a:lstStyle/>
                    <a:p>
                      <a:pPr algn="l"/>
                      <a:r>
                        <a:rPr lang="en-GB" sz="2800" kern="1200" dirty="0">
                          <a:solidFill>
                            <a:schemeClr val="tx1"/>
                          </a:solidFill>
                          <a:effectLst/>
                          <a:latin typeface="+mn-lt"/>
                          <a:ea typeface="+mn-ea"/>
                          <a:cs typeface="+mn-cs"/>
                        </a:rPr>
                        <a:t>“Glory to God in the highest heaven,</a:t>
                      </a:r>
                    </a:p>
                    <a:p>
                      <a:pPr algn="l"/>
                      <a:r>
                        <a:rPr lang="en-GB" sz="2800" kern="1200" dirty="0">
                          <a:solidFill>
                            <a:schemeClr val="tx1"/>
                          </a:solidFill>
                          <a:effectLst/>
                          <a:latin typeface="+mn-lt"/>
                          <a:ea typeface="+mn-ea"/>
                          <a:cs typeface="+mn-cs"/>
                        </a:rPr>
                        <a:t>And on earth peace</a:t>
                      </a:r>
                    </a:p>
                    <a:p>
                      <a:pPr algn="l"/>
                      <a:r>
                        <a:rPr lang="en-GB" sz="2800" kern="1200" dirty="0">
                          <a:solidFill>
                            <a:schemeClr val="tx1"/>
                          </a:solidFill>
                          <a:effectLst/>
                          <a:latin typeface="+mn-lt"/>
                          <a:ea typeface="+mn-ea"/>
                          <a:cs typeface="+mn-cs"/>
                        </a:rPr>
                        <a:t>To those on whom his favour rests.”</a:t>
                      </a:r>
                    </a:p>
                  </a:txBody>
                  <a:tcPr>
                    <a:lnL w="9525" cap="flat" cmpd="sng" algn="ctr">
                      <a:solidFill>
                        <a:srgbClr val="808080"/>
                      </a:solidFill>
                      <a:prstDash val="solid"/>
                      <a:round/>
                      <a:headEnd type="none" w="med" len="med"/>
                      <a:tailEnd type="none" w="med" len="med"/>
                    </a:lnL>
                    <a:lnR w="9525" cap="flat" cmpd="sng" algn="ctr">
                      <a:solidFill>
                        <a:srgbClr val="808080"/>
                      </a:solidFill>
                      <a:prstDash val="solid"/>
                      <a:round/>
                      <a:headEnd type="none" w="med" len="med"/>
                      <a:tailEnd type="none" w="med" len="med"/>
                    </a:lnR>
                    <a:lnT w="9525" cap="flat" cmpd="sng" algn="ctr">
                      <a:solidFill>
                        <a:srgbClr val="808080"/>
                      </a:solidFill>
                      <a:prstDash val="solid"/>
                      <a:round/>
                      <a:headEnd type="none" w="med" len="med"/>
                      <a:tailEnd type="none" w="med" len="med"/>
                    </a:lnT>
                    <a:lnB w="9525"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89282168"/>
                  </a:ext>
                </a:extLst>
              </a:tr>
            </a:tbl>
          </a:graphicData>
        </a:graphic>
      </p:graphicFrame>
      <p:sp>
        <p:nvSpPr>
          <p:cNvPr id="6" name="TextBox 5">
            <a:extLst>
              <a:ext uri="{FF2B5EF4-FFF2-40B4-BE49-F238E27FC236}">
                <a16:creationId xmlns:a16="http://schemas.microsoft.com/office/drawing/2014/main" id="{899B9DD2-A973-7730-B821-11E5EAEA105B}"/>
              </a:ext>
            </a:extLst>
          </p:cNvPr>
          <p:cNvSpPr txBox="1"/>
          <p:nvPr/>
        </p:nvSpPr>
        <p:spPr>
          <a:xfrm>
            <a:off x="603306" y="2721114"/>
            <a:ext cx="11189179" cy="707886"/>
          </a:xfrm>
          <a:prstGeom prst="rect">
            <a:avLst/>
          </a:prstGeom>
          <a:noFill/>
        </p:spPr>
        <p:txBody>
          <a:bodyPr wrap="square" rtlCol="0">
            <a:spAutoFit/>
          </a:bodyPr>
          <a:lstStyle/>
          <a:p>
            <a:r>
              <a:rPr lang="en-GB" sz="2000" dirty="0" err="1">
                <a:cs typeface="+mj-cs"/>
              </a:rPr>
              <a:t>B</a:t>
            </a:r>
            <a:r>
              <a:rPr lang="en-GB" sz="2000" baseline="30000" dirty="0" err="1">
                <a:cs typeface="+mj-cs"/>
              </a:rPr>
              <a:t>c</a:t>
            </a:r>
            <a:r>
              <a:rPr lang="en-GB" sz="2000" dirty="0">
                <a:cs typeface="+mj-cs"/>
              </a:rPr>
              <a:t> </a:t>
            </a:r>
            <a:r>
              <a:rPr lang="he-IL" sz="2000" b="0" i="0" dirty="0">
                <a:solidFill>
                  <a:srgbClr val="202122"/>
                </a:solidFill>
                <a:effectLst/>
                <a:latin typeface="Arial" panose="020B0604020202020204" pitchFamily="34" charset="0"/>
                <a:cs typeface="+mj-cs"/>
              </a:rPr>
              <a:t>א</a:t>
            </a:r>
            <a:r>
              <a:rPr lang="en-GB" sz="2000" b="0" i="0" baseline="30000" dirty="0">
                <a:solidFill>
                  <a:srgbClr val="202122"/>
                </a:solidFill>
                <a:effectLst/>
                <a:latin typeface="Arial" panose="020B0604020202020204" pitchFamily="34" charset="0"/>
                <a:cs typeface="+mj-cs"/>
              </a:rPr>
              <a:t>c</a:t>
            </a:r>
            <a:r>
              <a:rPr lang="en-GB" sz="2000" b="0" i="0" dirty="0">
                <a:solidFill>
                  <a:srgbClr val="202122"/>
                </a:solidFill>
                <a:effectLst/>
                <a:latin typeface="Arial" panose="020B0604020202020204" pitchFamily="34" charset="0"/>
                <a:cs typeface="+mj-cs"/>
              </a:rPr>
              <a:t> </a:t>
            </a:r>
            <a:r>
              <a:rPr lang="en-GB" sz="2000" dirty="0">
                <a:solidFill>
                  <a:srgbClr val="000000"/>
                </a:solidFill>
                <a:effectLst/>
                <a:latin typeface="Cambria Math" panose="02040503050406030204" pitchFamily="18" charset="0"/>
                <a:ea typeface="Times New Roman" panose="02020603050405020304" pitchFamily="18" charset="0"/>
                <a:cs typeface="+mj-cs"/>
              </a:rPr>
              <a:t>𝔐 (about 2000) K L M P U </a:t>
            </a:r>
            <a:r>
              <a:rPr lang="el-GR" sz="2000" dirty="0">
                <a:solidFill>
                  <a:srgbClr val="000000"/>
                </a:solidFill>
                <a:effectLst/>
                <a:latin typeface="Cambria Math" panose="02040503050406030204" pitchFamily="18" charset="0"/>
                <a:ea typeface="Times New Roman" panose="02020603050405020304" pitchFamily="18" charset="0"/>
                <a:cs typeface="+mj-cs"/>
              </a:rPr>
              <a:t>Γ Δ Θ</a:t>
            </a:r>
            <a:r>
              <a:rPr lang="en-GB" sz="2000" dirty="0">
                <a:solidFill>
                  <a:srgbClr val="000000"/>
                </a:solidFill>
                <a:effectLst/>
                <a:latin typeface="Cambria Math" panose="02040503050406030204" pitchFamily="18" charset="0"/>
                <a:ea typeface="Times New Roman" panose="02020603050405020304" pitchFamily="18" charset="0"/>
                <a:cs typeface="+mj-cs"/>
              </a:rPr>
              <a:t> </a:t>
            </a:r>
            <a:r>
              <a:rPr lang="el-GR" sz="2000" dirty="0">
                <a:solidFill>
                  <a:srgbClr val="000000"/>
                </a:solidFill>
                <a:effectLst/>
                <a:latin typeface="Cambria Math" panose="02040503050406030204" pitchFamily="18" charset="0"/>
                <a:ea typeface="Times New Roman" panose="02020603050405020304" pitchFamily="18" charset="0"/>
                <a:cs typeface="+mj-cs"/>
              </a:rPr>
              <a:t>Λ Ψ</a:t>
            </a:r>
            <a:r>
              <a:rPr lang="en-GB" sz="2000" dirty="0">
                <a:solidFill>
                  <a:srgbClr val="000000"/>
                </a:solidFill>
                <a:effectLst/>
                <a:latin typeface="Cambria Math" panose="02040503050406030204" pitchFamily="18" charset="0"/>
                <a:ea typeface="Times New Roman" panose="02020603050405020304" pitchFamily="18" charset="0"/>
                <a:cs typeface="+mj-cs"/>
              </a:rPr>
              <a:t> f</a:t>
            </a:r>
            <a:r>
              <a:rPr lang="en-GB" sz="2000" baseline="30000" dirty="0">
                <a:solidFill>
                  <a:srgbClr val="000000"/>
                </a:solidFill>
                <a:effectLst/>
                <a:latin typeface="Cambria Math" panose="02040503050406030204" pitchFamily="18" charset="0"/>
                <a:ea typeface="Times New Roman" panose="02020603050405020304" pitchFamily="18" charset="0"/>
                <a:cs typeface="+mj-cs"/>
              </a:rPr>
              <a:t>1</a:t>
            </a:r>
            <a:r>
              <a:rPr lang="en-GB" sz="2000" dirty="0">
                <a:solidFill>
                  <a:srgbClr val="000000"/>
                </a:solidFill>
                <a:effectLst/>
                <a:latin typeface="Cambria Math" panose="02040503050406030204" pitchFamily="18" charset="0"/>
                <a:ea typeface="Times New Roman" panose="02020603050405020304" pitchFamily="18" charset="0"/>
                <a:cs typeface="+mj-cs"/>
              </a:rPr>
              <a:t> f</a:t>
            </a:r>
            <a:r>
              <a:rPr lang="en-GB" sz="2000" baseline="30000" dirty="0">
                <a:solidFill>
                  <a:srgbClr val="000000"/>
                </a:solidFill>
                <a:effectLst/>
                <a:latin typeface="Cambria Math" panose="02040503050406030204" pitchFamily="18" charset="0"/>
                <a:ea typeface="Times New Roman" panose="02020603050405020304" pitchFamily="18" charset="0"/>
                <a:cs typeface="+mj-cs"/>
              </a:rPr>
              <a:t>13</a:t>
            </a:r>
            <a:r>
              <a:rPr lang="en-GB" sz="2000" dirty="0">
                <a:solidFill>
                  <a:srgbClr val="000000"/>
                </a:solidFill>
                <a:effectLst/>
                <a:latin typeface="Cambria Math" panose="02040503050406030204" pitchFamily="18" charset="0"/>
                <a:ea typeface="Times New Roman" panose="02020603050405020304" pitchFamily="18" charset="0"/>
                <a:cs typeface="+mj-cs"/>
              </a:rPr>
              <a:t> 2 28 157 (Swanson). All Scrivener’s 27 manuscripts.</a:t>
            </a:r>
          </a:p>
          <a:p>
            <a:r>
              <a:rPr lang="en-GB" sz="20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Dean John Burgon (Revision Revised p. 43) adds 29 early (2</a:t>
            </a:r>
            <a:r>
              <a:rPr lang="en-GB" sz="2000" baseline="300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nd</a:t>
            </a:r>
            <a:r>
              <a:rPr lang="en-GB" sz="20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 7</a:t>
            </a:r>
            <a:r>
              <a:rPr lang="en-GB" sz="2000" baseline="300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th</a:t>
            </a:r>
            <a:r>
              <a:rPr lang="en-GB" sz="20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century) church fathers</a:t>
            </a:r>
            <a:endParaRPr lang="en-GB" sz="2000" dirty="0"/>
          </a:p>
        </p:txBody>
      </p:sp>
      <p:sp>
        <p:nvSpPr>
          <p:cNvPr id="7" name="TextBox 6">
            <a:extLst>
              <a:ext uri="{FF2B5EF4-FFF2-40B4-BE49-F238E27FC236}">
                <a16:creationId xmlns:a16="http://schemas.microsoft.com/office/drawing/2014/main" id="{BA6FEAF4-5540-CA8E-63E7-F69A1DEC4A10}"/>
              </a:ext>
            </a:extLst>
          </p:cNvPr>
          <p:cNvSpPr txBox="1"/>
          <p:nvPr/>
        </p:nvSpPr>
        <p:spPr>
          <a:xfrm>
            <a:off x="571858" y="5185244"/>
            <a:ext cx="11220626" cy="1323439"/>
          </a:xfrm>
          <a:prstGeom prst="rect">
            <a:avLst/>
          </a:prstGeom>
          <a:noFill/>
        </p:spPr>
        <p:txBody>
          <a:bodyPr wrap="square" rtlCol="0">
            <a:spAutoFit/>
          </a:bodyPr>
          <a:lstStyle/>
          <a:p>
            <a:r>
              <a:rPr lang="en-GB" sz="2000" dirty="0">
                <a:cs typeface="+mj-cs"/>
              </a:rPr>
              <a:t>B</a:t>
            </a:r>
            <a:r>
              <a:rPr lang="en-GB" sz="2000" baseline="30000" dirty="0">
                <a:cs typeface="+mj-cs"/>
              </a:rPr>
              <a:t>*</a:t>
            </a:r>
            <a:r>
              <a:rPr lang="en-GB" sz="2000" dirty="0">
                <a:cs typeface="+mj-cs"/>
              </a:rPr>
              <a:t> </a:t>
            </a:r>
            <a:r>
              <a:rPr lang="he-IL" sz="2000" b="0" i="0" dirty="0">
                <a:solidFill>
                  <a:srgbClr val="202122"/>
                </a:solidFill>
                <a:effectLst/>
                <a:latin typeface="Arial" panose="020B0604020202020204" pitchFamily="34" charset="0"/>
                <a:cs typeface="+mj-cs"/>
              </a:rPr>
              <a:t>א</a:t>
            </a:r>
            <a:r>
              <a:rPr lang="en-GB" sz="2000" baseline="30000" dirty="0">
                <a:solidFill>
                  <a:srgbClr val="202122"/>
                </a:solidFill>
                <a:latin typeface="Arial" panose="020B0604020202020204" pitchFamily="34" charset="0"/>
                <a:cs typeface="+mj-cs"/>
              </a:rPr>
              <a:t>*</a:t>
            </a:r>
            <a:r>
              <a:rPr lang="en-GB" sz="2000" b="0" i="0" dirty="0">
                <a:solidFill>
                  <a:srgbClr val="202122"/>
                </a:solidFill>
                <a:effectLst/>
                <a:latin typeface="Arial" panose="020B0604020202020204" pitchFamily="34" charset="0"/>
                <a:cs typeface="+mj-cs"/>
              </a:rPr>
              <a:t> </a:t>
            </a:r>
            <a:r>
              <a:rPr lang="en-GB" sz="2000" dirty="0">
                <a:solidFill>
                  <a:srgbClr val="000000"/>
                </a:solidFill>
                <a:effectLst/>
                <a:latin typeface="Cambria Math" panose="02040503050406030204" pitchFamily="18" charset="0"/>
                <a:ea typeface="Times New Roman" panose="02020603050405020304" pitchFamily="18" charset="0"/>
                <a:cs typeface="+mj-cs"/>
              </a:rPr>
              <a:t>A D W (</a:t>
            </a:r>
            <a:r>
              <a:rPr lang="en-GB" sz="2000" dirty="0">
                <a:solidFill>
                  <a:srgbClr val="000000"/>
                </a:solidFill>
                <a:latin typeface="Cambria Math" panose="02040503050406030204" pitchFamily="18" charset="0"/>
                <a:ea typeface="Times New Roman" panose="02020603050405020304" pitchFamily="18" charset="0"/>
                <a:cs typeface="+mj-cs"/>
              </a:rPr>
              <a:t>S</a:t>
            </a:r>
            <a:r>
              <a:rPr lang="en-GB" sz="2000" dirty="0">
                <a:solidFill>
                  <a:srgbClr val="000000"/>
                </a:solidFill>
                <a:effectLst/>
                <a:latin typeface="Cambria Math" panose="02040503050406030204" pitchFamily="18" charset="0"/>
                <a:ea typeface="Times New Roman" panose="02020603050405020304" pitchFamily="18" charset="0"/>
                <a:cs typeface="+mj-cs"/>
              </a:rPr>
              <a:t>wanson). NA</a:t>
            </a:r>
            <a:r>
              <a:rPr lang="en-GB" sz="2000" baseline="30000" dirty="0">
                <a:solidFill>
                  <a:srgbClr val="000000"/>
                </a:solidFill>
                <a:effectLst/>
                <a:latin typeface="Cambria Math" panose="02040503050406030204" pitchFamily="18" charset="0"/>
                <a:ea typeface="Times New Roman" panose="02020603050405020304" pitchFamily="18" charset="0"/>
                <a:cs typeface="+mj-cs"/>
              </a:rPr>
              <a:t>28</a:t>
            </a:r>
            <a:r>
              <a:rPr lang="en-GB" sz="2000" dirty="0">
                <a:solidFill>
                  <a:srgbClr val="000000"/>
                </a:solidFill>
                <a:effectLst/>
                <a:latin typeface="Cambria Math" panose="02040503050406030204" pitchFamily="18" charset="0"/>
                <a:ea typeface="Times New Roman" panose="02020603050405020304" pitchFamily="18" charset="0"/>
                <a:cs typeface="+mj-cs"/>
              </a:rPr>
              <a:t> gives 2 church fathers. This reading is </a:t>
            </a:r>
            <a:r>
              <a:rPr lang="en-GB" sz="2000" dirty="0">
                <a:solidFill>
                  <a:srgbClr val="000000"/>
                </a:solidFill>
                <a:latin typeface="Cambria Math" panose="02040503050406030204" pitchFamily="18" charset="0"/>
                <a:ea typeface="Times New Roman" panose="02020603050405020304" pitchFamily="18" charset="0"/>
                <a:cs typeface="+mj-cs"/>
              </a:rPr>
              <a:t>in W&amp;H and </a:t>
            </a:r>
            <a:r>
              <a:rPr lang="en-GB" sz="2000" dirty="0">
                <a:solidFill>
                  <a:srgbClr val="000000"/>
                </a:solidFill>
                <a:effectLst/>
                <a:latin typeface="Cambria Math" panose="02040503050406030204" pitchFamily="18" charset="0"/>
                <a:ea typeface="Times New Roman" panose="02020603050405020304" pitchFamily="18" charset="0"/>
                <a:cs typeface="+mj-cs"/>
              </a:rPr>
              <a:t>the R.V. </a:t>
            </a:r>
            <a:r>
              <a:rPr lang="en-GB" sz="2000" dirty="0">
                <a:solidFill>
                  <a:srgbClr val="000000"/>
                </a:solidFill>
                <a:latin typeface="Cambria Math" panose="02040503050406030204" pitchFamily="18" charset="0"/>
                <a:ea typeface="Times New Roman" panose="02020603050405020304" pitchFamily="18" charset="0"/>
                <a:cs typeface="+mj-cs"/>
              </a:rPr>
              <a:t>et</a:t>
            </a:r>
            <a:r>
              <a:rPr lang="en-GB" sz="2000" dirty="0">
                <a:solidFill>
                  <a:srgbClr val="000000"/>
                </a:solidFill>
                <a:effectLst/>
                <a:latin typeface="Cambria Math" panose="02040503050406030204" pitchFamily="18" charset="0"/>
                <a:ea typeface="Times New Roman" panose="02020603050405020304" pitchFamily="18" charset="0"/>
                <a:cs typeface="+mj-cs"/>
              </a:rPr>
              <a:t>c.</a:t>
            </a:r>
          </a:p>
          <a:p>
            <a:r>
              <a:rPr lang="en-GB" sz="2000" dirty="0">
                <a:cs typeface="+mj-cs"/>
              </a:rPr>
              <a:t>Burgon (Revision Revised p. 41) explains how the </a:t>
            </a:r>
            <a:r>
              <a:rPr lang="el-GR" sz="2000" kern="1200" dirty="0">
                <a:solidFill>
                  <a:schemeClr val="tx1"/>
                </a:solidFill>
                <a:effectLst/>
                <a:latin typeface="+mn-lt"/>
                <a:ea typeface="+mn-ea"/>
                <a:cs typeface="+mj-cs"/>
              </a:rPr>
              <a:t>ἐν</a:t>
            </a:r>
            <a:r>
              <a:rPr lang="en-GB" sz="2000" dirty="0">
                <a:cs typeface="+mj-cs"/>
              </a:rPr>
              <a:t> </a:t>
            </a:r>
            <a:r>
              <a:rPr lang="en-GB" sz="2000" dirty="0">
                <a:solidFill>
                  <a:srgbClr val="000000"/>
                </a:solidFill>
                <a:latin typeface="Cambria Math" panose="02040503050406030204" pitchFamily="18" charset="0"/>
                <a:cs typeface="+mj-cs"/>
              </a:rPr>
              <a:t>dropped out, then to make better Greek the sigma was added at the end. N.B. When I look at the scans of at </a:t>
            </a:r>
            <a:r>
              <a:rPr lang="en-GB" sz="2000" dirty="0">
                <a:cs typeface="+mj-cs"/>
              </a:rPr>
              <a:t>B (03) </a:t>
            </a:r>
            <a:r>
              <a:rPr lang="en-GB" sz="2000" b="0" i="0" dirty="0">
                <a:solidFill>
                  <a:srgbClr val="202122"/>
                </a:solidFill>
                <a:effectLst/>
                <a:latin typeface="Arial" panose="020B0604020202020204" pitchFamily="34" charset="0"/>
                <a:cs typeface="+mj-cs"/>
              </a:rPr>
              <a:t>and </a:t>
            </a:r>
            <a:r>
              <a:rPr lang="he-IL" sz="2000" b="0" i="0" dirty="0">
                <a:solidFill>
                  <a:srgbClr val="202122"/>
                </a:solidFill>
                <a:effectLst/>
                <a:latin typeface="Arial" panose="020B0604020202020204" pitchFamily="34" charset="0"/>
                <a:cs typeface="+mj-cs"/>
              </a:rPr>
              <a:t>א</a:t>
            </a:r>
            <a:r>
              <a:rPr lang="en-GB" sz="2000" b="0" i="0" dirty="0">
                <a:solidFill>
                  <a:srgbClr val="202122"/>
                </a:solidFill>
                <a:effectLst/>
                <a:latin typeface="Arial" panose="020B0604020202020204" pitchFamily="34" charset="0"/>
                <a:cs typeface="+mj-cs"/>
              </a:rPr>
              <a:t> (01)</a:t>
            </a:r>
            <a:r>
              <a:rPr lang="en-GB" sz="2000" dirty="0">
                <a:solidFill>
                  <a:srgbClr val="202122"/>
                </a:solidFill>
                <a:latin typeface="Arial" panose="020B0604020202020204" pitchFamily="34" charset="0"/>
                <a:cs typeface="+mj-cs"/>
              </a:rPr>
              <a:t>, I don’t see any trace of an old sigma. But Burgon accepted</a:t>
            </a:r>
            <a:r>
              <a:rPr lang="en-GB" sz="2000" dirty="0">
                <a:cs typeface="+mj-cs"/>
              </a:rPr>
              <a:t> B</a:t>
            </a:r>
            <a:r>
              <a:rPr lang="en-GB" sz="2000" baseline="30000" dirty="0">
                <a:cs typeface="+mj-cs"/>
              </a:rPr>
              <a:t>*</a:t>
            </a:r>
            <a:r>
              <a:rPr lang="en-GB" sz="2000" dirty="0">
                <a:cs typeface="+mj-cs"/>
              </a:rPr>
              <a:t> </a:t>
            </a:r>
            <a:r>
              <a:rPr lang="he-IL" sz="2000" b="0" i="0" dirty="0">
                <a:solidFill>
                  <a:srgbClr val="202122"/>
                </a:solidFill>
                <a:effectLst/>
                <a:latin typeface="Arial" panose="020B0604020202020204" pitchFamily="34" charset="0"/>
                <a:cs typeface="+mj-cs"/>
              </a:rPr>
              <a:t>א</a:t>
            </a:r>
            <a:r>
              <a:rPr lang="en-GB" sz="2000" baseline="30000" dirty="0">
                <a:solidFill>
                  <a:srgbClr val="202122"/>
                </a:solidFill>
                <a:latin typeface="Arial" panose="020B0604020202020204" pitchFamily="34" charset="0"/>
                <a:cs typeface="+mj-cs"/>
              </a:rPr>
              <a:t>*</a:t>
            </a:r>
            <a:r>
              <a:rPr lang="en-GB" sz="2000" b="0" i="0" dirty="0">
                <a:solidFill>
                  <a:srgbClr val="202122"/>
                </a:solidFill>
                <a:effectLst/>
                <a:latin typeface="Arial" panose="020B0604020202020204" pitchFamily="34" charset="0"/>
                <a:cs typeface="+mj-cs"/>
              </a:rPr>
              <a:t> </a:t>
            </a:r>
            <a:r>
              <a:rPr lang="en-GB" sz="2000" dirty="0">
                <a:solidFill>
                  <a:srgbClr val="000000"/>
                </a:solidFill>
                <a:effectLst/>
                <a:latin typeface="Cambria Math" panose="02040503050406030204" pitchFamily="18" charset="0"/>
                <a:ea typeface="Times New Roman" panose="02020603050405020304" pitchFamily="18" charset="0"/>
                <a:cs typeface="+mj-cs"/>
              </a:rPr>
              <a:t>A D</a:t>
            </a:r>
            <a:r>
              <a:rPr lang="en-GB" sz="2000" dirty="0">
                <a:solidFill>
                  <a:srgbClr val="202122"/>
                </a:solidFill>
                <a:effectLst/>
                <a:latin typeface="Arial" panose="020B0604020202020204" pitchFamily="34" charset="0"/>
                <a:ea typeface="Times New Roman" panose="02020603050405020304" pitchFamily="18" charset="0"/>
                <a:cs typeface="+mj-cs"/>
              </a:rPr>
              <a:t>. I can show the issue later with recording off.</a:t>
            </a:r>
            <a:endParaRPr lang="en-GB" sz="2000" dirty="0">
              <a:cs typeface="+mj-cs"/>
            </a:endParaRPr>
          </a:p>
        </p:txBody>
      </p:sp>
    </p:spTree>
    <p:extLst>
      <p:ext uri="{BB962C8B-B14F-4D97-AF65-F5344CB8AC3E}">
        <p14:creationId xmlns:p14="http://schemas.microsoft.com/office/powerpoint/2010/main" val="246022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0C07-826F-9092-8A5F-2D4CEB857ABC}"/>
              </a:ext>
            </a:extLst>
          </p:cNvPr>
          <p:cNvSpPr>
            <a:spLocks noGrp="1"/>
          </p:cNvSpPr>
          <p:nvPr>
            <p:ph type="title"/>
          </p:nvPr>
        </p:nvSpPr>
        <p:spPr>
          <a:xfrm>
            <a:off x="838200" y="365126"/>
            <a:ext cx="10515600" cy="1153124"/>
          </a:xfrm>
        </p:spPr>
        <p:txBody>
          <a:bodyPr>
            <a:normAutofit fontScale="90000"/>
          </a:bodyPr>
          <a:lstStyle/>
          <a:p>
            <a:pPr algn="ctr"/>
            <a:r>
              <a:rPr lang="en-GB" dirty="0">
                <a:solidFill>
                  <a:srgbClr val="202122"/>
                </a:solidFill>
                <a:latin typeface="Arial" panose="020B0604020202020204" pitchFamily="34" charset="0"/>
              </a:rPr>
              <a:t>W</a:t>
            </a:r>
            <a:r>
              <a:rPr lang="en-GB" b="0" i="0" dirty="0">
                <a:solidFill>
                  <a:srgbClr val="202122"/>
                </a:solidFill>
                <a:effectLst/>
                <a:latin typeface="Arial" panose="020B0604020202020204" pitchFamily="34" charset="0"/>
              </a:rPr>
              <a:t>ikipedia, </a:t>
            </a:r>
            <a:r>
              <a:rPr lang="en-GB" b="0" i="0" dirty="0">
                <a:effectLst/>
                <a:latin typeface="Arial" panose="020B0604020202020204" pitchFamily="34" charset="0"/>
              </a:rPr>
              <a:t>Brooke Foss Westcott</a:t>
            </a:r>
            <a:br>
              <a:rPr lang="en-GB" b="0" i="0" dirty="0">
                <a:effectLst/>
                <a:latin typeface="Arial" panose="020B0604020202020204" pitchFamily="34" charset="0"/>
              </a:rPr>
            </a:br>
            <a:r>
              <a:rPr lang="en-GB" sz="2700" dirty="0">
                <a:solidFill>
                  <a:srgbClr val="202122"/>
                </a:solidFill>
                <a:latin typeface="Arial" panose="020B0604020202020204" pitchFamily="34" charset="0"/>
              </a:rPr>
              <a:t>History of the page, as edited </a:t>
            </a:r>
            <a:r>
              <a:rPr lang="en-GB" sz="2700" b="0" i="0" dirty="0">
                <a:solidFill>
                  <a:srgbClr val="202122"/>
                </a:solidFill>
                <a:effectLst/>
                <a:latin typeface="Arial" panose="020B0604020202020204" pitchFamily="34" charset="0"/>
              </a:rPr>
              <a:t>on 26 September 2015, at 19:44 (UTC).</a:t>
            </a:r>
            <a:r>
              <a:rPr lang="en-GB" sz="2700" b="0" i="0" dirty="0">
                <a:effectLst/>
                <a:latin typeface="Arial" panose="020B0604020202020204" pitchFamily="34" charset="0"/>
              </a:rPr>
              <a:t> </a:t>
            </a:r>
            <a:endParaRPr lang="en-GB" dirty="0"/>
          </a:p>
        </p:txBody>
      </p:sp>
      <p:sp>
        <p:nvSpPr>
          <p:cNvPr id="3" name="Content Placeholder 2">
            <a:extLst>
              <a:ext uri="{FF2B5EF4-FFF2-40B4-BE49-F238E27FC236}">
                <a16:creationId xmlns:a16="http://schemas.microsoft.com/office/drawing/2014/main" id="{8457E884-55D6-9CF1-E70C-2F9C8A8FDD44}"/>
              </a:ext>
            </a:extLst>
          </p:cNvPr>
          <p:cNvSpPr>
            <a:spLocks noGrp="1"/>
          </p:cNvSpPr>
          <p:nvPr>
            <p:ph idx="1"/>
          </p:nvPr>
        </p:nvSpPr>
        <p:spPr>
          <a:xfrm>
            <a:off x="838200" y="1793631"/>
            <a:ext cx="10052538" cy="4383332"/>
          </a:xfrm>
        </p:spPr>
        <p:txBody>
          <a:bodyPr>
            <a:normAutofit/>
          </a:bodyPr>
          <a:lstStyle/>
          <a:p>
            <a:pPr marL="0" indent="0">
              <a:buNone/>
            </a:pPr>
            <a:r>
              <a:rPr lang="en-GB" b="0" i="0" dirty="0">
                <a:solidFill>
                  <a:srgbClr val="202122"/>
                </a:solidFill>
                <a:effectLst/>
                <a:latin typeface="Arial" panose="020B0604020202020204" pitchFamily="34" charset="0"/>
              </a:rPr>
              <a:t>Since controversy was "un-Christian," he refused to answer John Burgon's arguments concerning the Local Text of Alexandria which Westcott helped exalt. He simply said,  "I cannot read Mr. Burgon yet. …“</a:t>
            </a:r>
            <a:endParaRPr lang="en-GB" dirty="0">
              <a:solidFill>
                <a:srgbClr val="202122"/>
              </a:solidFill>
              <a:latin typeface="Arial" panose="020B0604020202020204" pitchFamily="34" charset="0"/>
            </a:endParaRPr>
          </a:p>
          <a:p>
            <a:pPr marL="0" indent="0">
              <a:buNone/>
            </a:pPr>
            <a:r>
              <a:rPr lang="en-GB" sz="2000" b="0" i="0" dirty="0">
                <a:solidFill>
                  <a:srgbClr val="202122"/>
                </a:solidFill>
                <a:effectLst/>
                <a:latin typeface="Arial" panose="020B0604020202020204" pitchFamily="34" charset="0"/>
                <a:hlinkClick r:id="rId2"/>
              </a:rPr>
              <a:t>https://en.wikipedia.org/w/index.php?title=Brooke_Foss_Westcott&amp;oldid=682889761</a:t>
            </a:r>
            <a:endParaRPr lang="en-GB" sz="2000" b="0" i="0" dirty="0">
              <a:solidFill>
                <a:srgbClr val="202122"/>
              </a:solidFill>
              <a:effectLst/>
              <a:latin typeface="Arial" panose="020B0604020202020204" pitchFamily="34" charset="0"/>
            </a:endParaRPr>
          </a:p>
          <a:p>
            <a:pPr marL="0" indent="0">
              <a:buNone/>
            </a:pPr>
            <a:endParaRPr lang="en-GB" sz="2400" dirty="0">
              <a:solidFill>
                <a:srgbClr val="202122"/>
              </a:solidFill>
              <a:latin typeface="Arial" panose="020B0604020202020204" pitchFamily="34" charset="0"/>
            </a:endParaRPr>
          </a:p>
          <a:p>
            <a:pPr marL="0" indent="0">
              <a:buNone/>
            </a:pPr>
            <a:r>
              <a:rPr lang="en-GB" dirty="0">
                <a:solidFill>
                  <a:srgbClr val="202122"/>
                </a:solidFill>
                <a:latin typeface="Arial" panose="020B0604020202020204" pitchFamily="34" charset="0"/>
              </a:rPr>
              <a:t>Let’s just go back to the true text.</a:t>
            </a:r>
          </a:p>
          <a:p>
            <a:pPr marL="457200" lvl="1" indent="0">
              <a:buNone/>
            </a:pPr>
            <a:r>
              <a:rPr lang="en-GB" sz="2800" dirty="0">
                <a:effectLst/>
              </a:rPr>
              <a:t>“Glory in </a:t>
            </a:r>
            <a:r>
              <a:rPr lang="en-GB" sz="2800" i="1" dirty="0">
                <a:effectLst/>
              </a:rPr>
              <a:t>the</a:t>
            </a:r>
            <a:r>
              <a:rPr lang="en-GB" sz="2800" dirty="0">
                <a:effectLst/>
              </a:rPr>
              <a:t> highest </a:t>
            </a:r>
            <a:r>
              <a:rPr lang="en-GB" sz="2800" i="1" dirty="0">
                <a:effectLst/>
              </a:rPr>
              <a:t>realms</a:t>
            </a:r>
            <a:r>
              <a:rPr lang="en-GB" sz="2800" dirty="0">
                <a:effectLst/>
              </a:rPr>
              <a:t> to God,</a:t>
            </a:r>
          </a:p>
          <a:p>
            <a:pPr marL="457200" lvl="1" indent="0">
              <a:buNone/>
            </a:pPr>
            <a:r>
              <a:rPr lang="en-GB" sz="2800" dirty="0">
                <a:effectLst/>
              </a:rPr>
              <a:t>And peace on earth;</a:t>
            </a:r>
          </a:p>
          <a:p>
            <a:pPr marL="457200" lvl="1" indent="0">
              <a:buNone/>
            </a:pPr>
            <a:r>
              <a:rPr lang="en-GB" sz="2800" dirty="0">
                <a:effectLst/>
              </a:rPr>
              <a:t>Goodwill among men.”</a:t>
            </a:r>
          </a:p>
          <a:p>
            <a:pPr marL="0" indent="0">
              <a:buNone/>
            </a:pPr>
            <a:endParaRPr lang="en-GB" dirty="0">
              <a:solidFill>
                <a:srgbClr val="202122"/>
              </a:solidFill>
              <a:latin typeface="Arial" panose="020B0604020202020204" pitchFamily="34" charset="0"/>
            </a:endParaRPr>
          </a:p>
        </p:txBody>
      </p:sp>
    </p:spTree>
    <p:extLst>
      <p:ext uri="{BB962C8B-B14F-4D97-AF65-F5344CB8AC3E}">
        <p14:creationId xmlns:p14="http://schemas.microsoft.com/office/powerpoint/2010/main" val="229686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5BFB-7BFE-18B7-7EEE-E82D80724860}"/>
              </a:ext>
            </a:extLst>
          </p:cNvPr>
          <p:cNvSpPr>
            <a:spLocks noGrp="1"/>
          </p:cNvSpPr>
          <p:nvPr>
            <p:ph type="title"/>
          </p:nvPr>
        </p:nvSpPr>
        <p:spPr/>
        <p:txBody>
          <a:bodyPr/>
          <a:lstStyle/>
          <a:p>
            <a:pPr algn="ctr"/>
            <a:r>
              <a:rPr lang="en-GB" dirty="0"/>
              <a:t>BTW, Some places to get Christian Cards</a:t>
            </a:r>
          </a:p>
        </p:txBody>
      </p:sp>
      <p:sp>
        <p:nvSpPr>
          <p:cNvPr id="3" name="Content Placeholder 2">
            <a:extLst>
              <a:ext uri="{FF2B5EF4-FFF2-40B4-BE49-F238E27FC236}">
                <a16:creationId xmlns:a16="http://schemas.microsoft.com/office/drawing/2014/main" id="{2ECAF4E2-1A69-5126-47C5-DC60872A5C44}"/>
              </a:ext>
            </a:extLst>
          </p:cNvPr>
          <p:cNvSpPr>
            <a:spLocks noGrp="1"/>
          </p:cNvSpPr>
          <p:nvPr>
            <p:ph idx="1"/>
          </p:nvPr>
        </p:nvSpPr>
        <p:spPr/>
        <p:txBody>
          <a:bodyPr/>
          <a:lstStyle/>
          <a:p>
            <a:r>
              <a:rPr lang="en-GB" dirty="0">
                <a:hlinkClick r:id="rId2"/>
              </a:rPr>
              <a:t>https://gospelcardsetc.com/</a:t>
            </a:r>
            <a:endParaRPr lang="en-GB" dirty="0"/>
          </a:p>
          <a:p>
            <a:r>
              <a:rPr lang="en-GB" dirty="0">
                <a:hlinkClick r:id="rId3"/>
              </a:rPr>
              <a:t>https://www.barnabasaid.org/gb/resources/christmas-cards/</a:t>
            </a:r>
            <a:endParaRPr lang="en-GB" dirty="0"/>
          </a:p>
          <a:p>
            <a:r>
              <a:rPr lang="en-GB" dirty="0">
                <a:hlinkClick r:id="rId4"/>
              </a:rPr>
              <a:t>https://justcardsdirect.com/</a:t>
            </a:r>
            <a:endParaRPr lang="en-GB" dirty="0"/>
          </a:p>
          <a:p>
            <a:r>
              <a:rPr lang="en-GB" dirty="0">
                <a:hlinkClick r:id="rId5"/>
              </a:rPr>
              <a:t>https://www.dayone.co.uk/collections/cards-and-gifts/christmas-card</a:t>
            </a:r>
            <a:endParaRPr lang="en-GB" dirty="0"/>
          </a:p>
          <a:p>
            <a:endParaRPr lang="en-GB" dirty="0"/>
          </a:p>
          <a:p>
            <a:endParaRPr lang="en-GB" dirty="0"/>
          </a:p>
        </p:txBody>
      </p:sp>
    </p:spTree>
    <p:extLst>
      <p:ext uri="{BB962C8B-B14F-4D97-AF65-F5344CB8AC3E}">
        <p14:creationId xmlns:p14="http://schemas.microsoft.com/office/powerpoint/2010/main" val="15391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B61D-FBF1-3302-304D-458988771DE5}"/>
              </a:ext>
            </a:extLst>
          </p:cNvPr>
          <p:cNvSpPr>
            <a:spLocks noGrp="1"/>
          </p:cNvSpPr>
          <p:nvPr>
            <p:ph type="title"/>
          </p:nvPr>
        </p:nvSpPr>
        <p:spPr/>
        <p:txBody>
          <a:bodyPr/>
          <a:lstStyle/>
          <a:p>
            <a:pPr algn="ctr"/>
            <a:r>
              <a:rPr lang="en-GB" dirty="0"/>
              <a:t>What we will look at </a:t>
            </a:r>
            <a:br>
              <a:rPr lang="en-GB" dirty="0"/>
            </a:br>
            <a:r>
              <a:rPr lang="en-GB" dirty="0"/>
              <a:t>Christ in the O.T. &amp; Christ in the N.T.</a:t>
            </a:r>
          </a:p>
        </p:txBody>
      </p:sp>
      <p:sp>
        <p:nvSpPr>
          <p:cNvPr id="3" name="Content Placeholder 2">
            <a:extLst>
              <a:ext uri="{FF2B5EF4-FFF2-40B4-BE49-F238E27FC236}">
                <a16:creationId xmlns:a16="http://schemas.microsoft.com/office/drawing/2014/main" id="{40A8ABF2-51D1-760C-0159-60348F20A535}"/>
              </a:ext>
            </a:extLst>
          </p:cNvPr>
          <p:cNvSpPr>
            <a:spLocks noGrp="1"/>
          </p:cNvSpPr>
          <p:nvPr>
            <p:ph idx="1"/>
          </p:nvPr>
        </p:nvSpPr>
        <p:spPr>
          <a:xfrm>
            <a:off x="648039" y="1825625"/>
            <a:ext cx="5257800" cy="3776547"/>
          </a:xfrm>
        </p:spPr>
        <p:txBody>
          <a:bodyPr>
            <a:normAutofit/>
          </a:bodyPr>
          <a:lstStyle/>
          <a:p>
            <a:pPr marL="0" indent="0">
              <a:buNone/>
            </a:pPr>
            <a:r>
              <a:rPr lang="en-GB" sz="3200" dirty="0"/>
              <a:t>The first announcement</a:t>
            </a:r>
          </a:p>
          <a:p>
            <a:r>
              <a:rPr lang="en-GB" sz="3200" dirty="0"/>
              <a:t>In prophecy</a:t>
            </a:r>
          </a:p>
          <a:p>
            <a:pPr lvl="1"/>
            <a:r>
              <a:rPr lang="en-GB" sz="2800" dirty="0"/>
              <a:t>How will the Messiah come?</a:t>
            </a:r>
          </a:p>
          <a:p>
            <a:pPr lvl="1"/>
            <a:r>
              <a:rPr lang="en-GB" sz="2800" dirty="0"/>
              <a:t>When will the Messiah come?</a:t>
            </a:r>
          </a:p>
          <a:p>
            <a:pPr lvl="1"/>
            <a:r>
              <a:rPr lang="en-GB" sz="2800" dirty="0"/>
              <a:t>Where will he come?</a:t>
            </a:r>
          </a:p>
          <a:p>
            <a:pPr lvl="1"/>
            <a:r>
              <a:rPr lang="en-GB" sz="2800" dirty="0"/>
              <a:t>What will his lineage be?</a:t>
            </a:r>
          </a:p>
          <a:p>
            <a:endParaRPr lang="en-GB" dirty="0"/>
          </a:p>
          <a:p>
            <a:endParaRPr lang="en-GB" dirty="0"/>
          </a:p>
        </p:txBody>
      </p:sp>
      <p:sp>
        <p:nvSpPr>
          <p:cNvPr id="4" name="Content Placeholder 2">
            <a:extLst>
              <a:ext uri="{FF2B5EF4-FFF2-40B4-BE49-F238E27FC236}">
                <a16:creationId xmlns:a16="http://schemas.microsoft.com/office/drawing/2014/main" id="{EBDF683A-5EA9-422B-B17C-01A4E428C855}"/>
              </a:ext>
            </a:extLst>
          </p:cNvPr>
          <p:cNvSpPr txBox="1">
            <a:spLocks/>
          </p:cNvSpPr>
          <p:nvPr/>
        </p:nvSpPr>
        <p:spPr>
          <a:xfrm>
            <a:off x="6138532" y="1832069"/>
            <a:ext cx="5257800" cy="3770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sz="3200" dirty="0"/>
              <a:t>As history, fulfilment</a:t>
            </a:r>
          </a:p>
          <a:p>
            <a:pPr lvl="1"/>
            <a:r>
              <a:rPr lang="en-GB" sz="2800" dirty="0"/>
              <a:t>How did the Messiah come?</a:t>
            </a:r>
          </a:p>
          <a:p>
            <a:pPr lvl="1"/>
            <a:r>
              <a:rPr lang="en-GB" sz="2800" dirty="0"/>
              <a:t>When did the Messiah come?</a:t>
            </a:r>
          </a:p>
          <a:p>
            <a:pPr lvl="1"/>
            <a:r>
              <a:rPr lang="en-GB" sz="2800" dirty="0"/>
              <a:t>Where did he come?</a:t>
            </a:r>
          </a:p>
          <a:p>
            <a:pPr lvl="1"/>
            <a:r>
              <a:rPr lang="en-GB" sz="2800" dirty="0"/>
              <a:t>What was his lineage?</a:t>
            </a:r>
          </a:p>
          <a:p>
            <a:pPr marL="0" indent="0">
              <a:buNone/>
            </a:pPr>
            <a:endParaRPr lang="en-GB" dirty="0"/>
          </a:p>
        </p:txBody>
      </p:sp>
    </p:spTree>
    <p:extLst>
      <p:ext uri="{BB962C8B-B14F-4D97-AF65-F5344CB8AC3E}">
        <p14:creationId xmlns:p14="http://schemas.microsoft.com/office/powerpoint/2010/main" val="2836795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2164</TotalTime>
  <Words>3673</Words>
  <Application>Microsoft Office PowerPoint</Application>
  <PresentationFormat>Widescreen</PresentationFormat>
  <Paragraphs>258</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Cambria Math</vt:lpstr>
      <vt:lpstr>Aptos Display</vt:lpstr>
      <vt:lpstr>SBL Hebrew</vt:lpstr>
      <vt:lpstr>Aptos</vt:lpstr>
      <vt:lpstr>Times New Roman</vt:lpstr>
      <vt:lpstr>Arial</vt:lpstr>
      <vt:lpstr>Office Theme</vt:lpstr>
      <vt:lpstr>Christmas</vt:lpstr>
      <vt:lpstr>Christ-mas = Messiah-mas It is about a person</vt:lpstr>
      <vt:lpstr>Some Christmas Card Favourite Verses</vt:lpstr>
      <vt:lpstr>1 John 4:9, 1 John 4:14b</vt:lpstr>
      <vt:lpstr>Luke 2:11</vt:lpstr>
      <vt:lpstr>Luke 2:14 – A Textual Issue</vt:lpstr>
      <vt:lpstr>Wikipedia, Brooke Foss Westcott History of the page, as edited on 26 September 2015, at 19:44 (UTC). </vt:lpstr>
      <vt:lpstr>BTW, Some places to get Christian Cards</vt:lpstr>
      <vt:lpstr>What we will look at  Christ in the O.T. &amp; Christ in the N.T.</vt:lpstr>
      <vt:lpstr>Promises of the Messiah The first announcement</vt:lpstr>
      <vt:lpstr>Seed of the Woman</vt:lpstr>
      <vt:lpstr>Male in Strong’s Concordance</vt:lpstr>
      <vt:lpstr>Female in Strong’s Concordance</vt:lpstr>
      <vt:lpstr>How will the Messiah come?</vt:lpstr>
      <vt:lpstr>How did the Messiah Come?</vt:lpstr>
      <vt:lpstr>(The Lord) Jesus</vt:lpstr>
      <vt:lpstr>Immanuel –  God with Us</vt:lpstr>
      <vt:lpstr>Promises of the Messiah – When will He come? Dan 9:24-27 (covers the “cutting off” – not the birth)</vt:lpstr>
      <vt:lpstr>62 + 7 + 1 year-week Alphabetical Analysis, Dispensational Truth, Vol. 4, p.252</vt:lpstr>
      <vt:lpstr>When did the Messiah come? (Yes, he has come.) The short answer: on time.</vt:lpstr>
      <vt:lpstr>When did the Messiah come?</vt:lpstr>
      <vt:lpstr>When did the Messiah come? Biblical versus non-Biblical sources*</vt:lpstr>
      <vt:lpstr>Where will the Messiah come?</vt:lpstr>
      <vt:lpstr>Where did the Messiah come? Luke 2:1-7</vt:lpstr>
      <vt:lpstr>Genealogy – The Lineage </vt:lpstr>
      <vt:lpstr>The Messiah comes through Judah</vt:lpstr>
      <vt:lpstr>The Messiah comes through King David</vt:lpstr>
      <vt:lpstr>The Legal &amp; Royal Genealogy – to Joseph</vt:lpstr>
      <vt:lpstr>PowerPoint Presentation</vt:lpstr>
      <vt:lpstr>The Genealogy of “Jesus” via Mary Luke 3:23-3:38</vt:lpstr>
      <vt:lpstr>PowerPoint Presentation</vt:lpstr>
      <vt:lpstr>Two Genealogies?</vt:lpstr>
      <vt:lpstr>Christmas is a time for giving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graham thomason</dc:creator>
  <cp:lastModifiedBy>graham thomason</cp:lastModifiedBy>
  <cp:revision>101</cp:revision>
  <dcterms:created xsi:type="dcterms:W3CDTF">2024-11-19T12:23:20Z</dcterms:created>
  <dcterms:modified xsi:type="dcterms:W3CDTF">2024-12-27T08:40:51Z</dcterms:modified>
</cp:coreProperties>
</file>